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4.xml" ContentType="application/vnd.openxmlformats-officedocument.drawingml.diagram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notesSlides/notesSlide5.xml" ContentType="application/vnd.openxmlformats-officedocument.presentationml.notesSlid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colors2.xml" ContentType="application/vnd.openxmlformats-officedocument.drawingml.diagramColors+xml"/>
  <Override PartName="/ppt/diagrams/drawing3.xml" ContentType="application/vnd.ms-office.drawingml.diagramDrawing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32" r:id="rId1"/>
  </p:sldMasterIdLst>
  <p:notesMasterIdLst>
    <p:notesMasterId r:id="rId2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95" r:id="rId12"/>
    <p:sldId id="266" r:id="rId13"/>
    <p:sldId id="268" r:id="rId14"/>
    <p:sldId id="269" r:id="rId15"/>
    <p:sldId id="287" r:id="rId16"/>
    <p:sldId id="270" r:id="rId17"/>
    <p:sldId id="288" r:id="rId18"/>
    <p:sldId id="289" r:id="rId19"/>
    <p:sldId id="291" r:id="rId20"/>
    <p:sldId id="292" r:id="rId21"/>
    <p:sldId id="293" r:id="rId22"/>
    <p:sldId id="294" r:id="rId23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31" autoAdjust="0"/>
    <p:restoredTop sz="94624" autoAdjust="0"/>
  </p:normalViewPr>
  <p:slideViewPr>
    <p:cSldViewPr>
      <p:cViewPr varScale="1">
        <p:scale>
          <a:sx n="70" d="100"/>
          <a:sy n="70" d="100"/>
        </p:scale>
        <p:origin x="-51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14B5DD7-E7E0-4A7B-82A5-94ABA79D06CD}" type="doc">
      <dgm:prSet loTypeId="urn:microsoft.com/office/officeart/2005/8/layout/lProcess1" loCatId="process" qsTypeId="urn:microsoft.com/office/officeart/2005/8/quickstyle/3d2" qsCatId="3D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9839EA9C-B3DB-4F23-B5B1-DB822A8BED28}" type="pres">
      <dgm:prSet presAssocID="{C14B5DD7-E7E0-4A7B-82A5-94ABA79D06CD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</dgm:ptLst>
  <dgm:cxnLst>
    <dgm:cxn modelId="{700371CA-2284-4E37-879C-5C2AEDCC8952}" type="presOf" srcId="{C14B5DD7-E7E0-4A7B-82A5-94ABA79D06CD}" destId="{9839EA9C-B3DB-4F23-B5B1-DB822A8BED28}" srcOrd="0" destOrd="0" presId="urn:microsoft.com/office/officeart/2005/8/layout/lProcess1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5D90A8E2-09A9-454F-B66C-4287B96D2255}" type="doc">
      <dgm:prSet loTypeId="urn:microsoft.com/office/officeart/2005/8/layout/hierarchy3" loCatId="hierarchy" qsTypeId="urn:microsoft.com/office/officeart/2005/8/quickstyle/3d3" qsCatId="3D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03718A49-634C-46CD-B07B-CE0C195A6300}" type="pres">
      <dgm:prSet presAssocID="{5D90A8E2-09A9-454F-B66C-4287B96D2255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pl-PL"/>
        </a:p>
      </dgm:t>
    </dgm:pt>
  </dgm:ptLst>
  <dgm:cxnLst>
    <dgm:cxn modelId="{F13F467F-55F6-4A6B-8313-22D7703A4686}" type="presOf" srcId="{5D90A8E2-09A9-454F-B66C-4287B96D2255}" destId="{03718A49-634C-46CD-B07B-CE0C195A6300}" srcOrd="0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0CA90D97-CF8F-44B8-A6DF-6CC43FFFEF61}" type="doc">
      <dgm:prSet loTypeId="urn:microsoft.com/office/officeart/2005/8/layout/radial1" loCatId="cycle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3E328C8A-DAE8-4F40-A271-88DA20D78DBC}">
      <dgm:prSet phldrT="[Tekst]" custT="1"/>
      <dgm:spPr>
        <a:solidFill>
          <a:srgbClr val="00B050">
            <a:alpha val="77000"/>
          </a:srgbClr>
        </a:solidFill>
      </dgm:spPr>
      <dgm:t>
        <a:bodyPr/>
        <a:lstStyle/>
        <a:p>
          <a:r>
            <a:rPr lang="pl-PL" sz="2000" dirty="0" smtClean="0">
              <a:solidFill>
                <a:schemeClr val="tx1"/>
              </a:solidFill>
            </a:rPr>
            <a:t>39 </a:t>
          </a:r>
          <a:r>
            <a:rPr lang="pl-PL" sz="2000" dirty="0" smtClean="0">
              <a:solidFill>
                <a:schemeClr val="tx1"/>
              </a:solidFill>
            </a:rPr>
            <a:t>RODZIN ZASTĘPCZYCH  </a:t>
          </a:r>
          <a:endParaRPr lang="pl-PL" sz="2000" dirty="0">
            <a:solidFill>
              <a:schemeClr val="tx1"/>
            </a:solidFill>
          </a:endParaRPr>
        </a:p>
      </dgm:t>
    </dgm:pt>
    <dgm:pt modelId="{D9408D87-70D3-4DBB-8DE1-A3CD04E4B7A6}" type="parTrans" cxnId="{E11A5D5A-5232-43FD-BDD3-566B0A9B6DB6}">
      <dgm:prSet/>
      <dgm:spPr/>
      <dgm:t>
        <a:bodyPr/>
        <a:lstStyle/>
        <a:p>
          <a:endParaRPr lang="pl-PL"/>
        </a:p>
      </dgm:t>
    </dgm:pt>
    <dgm:pt modelId="{75D54D8B-539E-43FA-9EAB-9BFBC2A25AEE}" type="sibTrans" cxnId="{E11A5D5A-5232-43FD-BDD3-566B0A9B6DB6}">
      <dgm:prSet/>
      <dgm:spPr/>
      <dgm:t>
        <a:bodyPr/>
        <a:lstStyle/>
        <a:p>
          <a:endParaRPr lang="pl-PL"/>
        </a:p>
      </dgm:t>
    </dgm:pt>
    <dgm:pt modelId="{F6E35643-CA15-4DA6-B2B0-BB8A69BA23B7}">
      <dgm:prSet custT="1"/>
      <dgm:spPr>
        <a:solidFill>
          <a:schemeClr val="accent2">
            <a:lumMod val="75000"/>
            <a:alpha val="81000"/>
          </a:schemeClr>
        </a:solidFill>
      </dgm:spPr>
      <dgm:t>
        <a:bodyPr/>
        <a:lstStyle/>
        <a:p>
          <a:r>
            <a:rPr lang="pl-PL" sz="2400" b="1" smtClean="0">
              <a:solidFill>
                <a:schemeClr val="tx1"/>
              </a:solidFill>
            </a:rPr>
            <a:t>26 </a:t>
          </a:r>
          <a:r>
            <a:rPr lang="pl-PL" sz="2400" b="1" dirty="0" smtClean="0">
              <a:solidFill>
                <a:schemeClr val="tx1"/>
              </a:solidFill>
            </a:rPr>
            <a:t>rodzin spokrewnionych</a:t>
          </a:r>
          <a:endParaRPr lang="pl-PL" sz="2400" dirty="0" smtClean="0">
            <a:solidFill>
              <a:schemeClr val="tx1"/>
            </a:solidFill>
          </a:endParaRPr>
        </a:p>
      </dgm:t>
    </dgm:pt>
    <dgm:pt modelId="{4F6B57EC-7A02-4B21-B82E-259E9D1B75B4}" type="parTrans" cxnId="{0DC5EAA9-B8AE-408C-B03D-083F6DD50C1B}">
      <dgm:prSet/>
      <dgm:spPr/>
      <dgm:t>
        <a:bodyPr/>
        <a:lstStyle/>
        <a:p>
          <a:endParaRPr lang="pl-PL"/>
        </a:p>
      </dgm:t>
    </dgm:pt>
    <dgm:pt modelId="{02F03C4F-53A8-4B98-8160-EF716CC7F257}" type="sibTrans" cxnId="{0DC5EAA9-B8AE-408C-B03D-083F6DD50C1B}">
      <dgm:prSet/>
      <dgm:spPr/>
      <dgm:t>
        <a:bodyPr/>
        <a:lstStyle/>
        <a:p>
          <a:endParaRPr lang="pl-PL"/>
        </a:p>
      </dgm:t>
    </dgm:pt>
    <dgm:pt modelId="{A7570727-B704-46E3-AEF9-B90A0D5D9694}">
      <dgm:prSet custT="1"/>
      <dgm:spPr>
        <a:solidFill>
          <a:schemeClr val="accent2">
            <a:lumMod val="75000"/>
            <a:alpha val="82000"/>
          </a:schemeClr>
        </a:solidFill>
      </dgm:spPr>
      <dgm:t>
        <a:bodyPr/>
        <a:lstStyle/>
        <a:p>
          <a:r>
            <a:rPr lang="pl-PL" sz="2400" b="1" dirty="0" smtClean="0">
              <a:solidFill>
                <a:schemeClr val="tx1"/>
              </a:solidFill>
            </a:rPr>
            <a:t>1 rodzina zawodowa</a:t>
          </a:r>
          <a:endParaRPr lang="pl-PL" sz="2400" dirty="0">
            <a:solidFill>
              <a:schemeClr val="tx1"/>
            </a:solidFill>
          </a:endParaRPr>
        </a:p>
      </dgm:t>
    </dgm:pt>
    <dgm:pt modelId="{7B5A1D62-0014-4A75-B61B-E8DEAD2BF0AB}" type="parTrans" cxnId="{09B63A3E-7AA4-47A0-B699-2489AA0EFFF7}">
      <dgm:prSet/>
      <dgm:spPr/>
      <dgm:t>
        <a:bodyPr/>
        <a:lstStyle/>
        <a:p>
          <a:endParaRPr lang="pl-PL"/>
        </a:p>
      </dgm:t>
    </dgm:pt>
    <dgm:pt modelId="{2D9AE650-0B93-458D-B95E-955DD48952FF}" type="sibTrans" cxnId="{09B63A3E-7AA4-47A0-B699-2489AA0EFFF7}">
      <dgm:prSet/>
      <dgm:spPr/>
      <dgm:t>
        <a:bodyPr/>
        <a:lstStyle/>
        <a:p>
          <a:endParaRPr lang="pl-PL"/>
        </a:p>
      </dgm:t>
    </dgm:pt>
    <dgm:pt modelId="{81385A1C-5C65-477A-BCF4-0B41C005C8B3}">
      <dgm:prSet custT="1"/>
      <dgm:spPr>
        <a:solidFill>
          <a:schemeClr val="accent2">
            <a:lumMod val="75000"/>
            <a:alpha val="81000"/>
          </a:schemeClr>
        </a:solidFill>
      </dgm:spPr>
      <dgm:t>
        <a:bodyPr/>
        <a:lstStyle/>
        <a:p>
          <a:r>
            <a:rPr lang="pl-PL" sz="2400" b="1" dirty="0" smtClean="0">
              <a:solidFill>
                <a:schemeClr val="tx1"/>
              </a:solidFill>
            </a:rPr>
            <a:t>12 rodzin niezawodowych </a:t>
          </a:r>
          <a:endParaRPr lang="pl-PL" sz="2400" dirty="0" smtClean="0">
            <a:solidFill>
              <a:schemeClr val="tx1"/>
            </a:solidFill>
          </a:endParaRPr>
        </a:p>
      </dgm:t>
    </dgm:pt>
    <dgm:pt modelId="{6E5C8547-AC5E-46B5-B7B8-A1CB99E97C5A}" type="parTrans" cxnId="{D11D2A65-0CD8-41C0-B9F8-74515C7AE3B2}">
      <dgm:prSet/>
      <dgm:spPr/>
      <dgm:t>
        <a:bodyPr/>
        <a:lstStyle/>
        <a:p>
          <a:endParaRPr lang="pl-PL"/>
        </a:p>
      </dgm:t>
    </dgm:pt>
    <dgm:pt modelId="{B0DF4DD6-BE86-4518-BD9F-E188526EB025}" type="sibTrans" cxnId="{D11D2A65-0CD8-41C0-B9F8-74515C7AE3B2}">
      <dgm:prSet/>
      <dgm:spPr/>
      <dgm:t>
        <a:bodyPr/>
        <a:lstStyle/>
        <a:p>
          <a:endParaRPr lang="pl-PL"/>
        </a:p>
      </dgm:t>
    </dgm:pt>
    <dgm:pt modelId="{B7C35CF3-3442-4F34-8410-37FCD4A2BBDF}" type="pres">
      <dgm:prSet presAssocID="{0CA90D97-CF8F-44B8-A6DF-6CC43FFFEF61}" presName="cycle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FBFA387A-3853-456A-80E8-3583162A333C}" type="pres">
      <dgm:prSet presAssocID="{3E328C8A-DAE8-4F40-A271-88DA20D78DBC}" presName="centerShape" presStyleLbl="node0" presStyleIdx="0" presStyleCnt="1" custScaleX="111317" custScaleY="102503" custLinFactNeighborX="-1331" custLinFactNeighborY="-2739"/>
      <dgm:spPr/>
      <dgm:t>
        <a:bodyPr/>
        <a:lstStyle/>
        <a:p>
          <a:endParaRPr lang="pl-PL"/>
        </a:p>
      </dgm:t>
    </dgm:pt>
    <dgm:pt modelId="{B9A7A9A1-2064-4732-8CCD-395A8944BA4A}" type="pres">
      <dgm:prSet presAssocID="{4F6B57EC-7A02-4B21-B82E-259E9D1B75B4}" presName="Name9" presStyleLbl="parChTrans1D2" presStyleIdx="0" presStyleCnt="3"/>
      <dgm:spPr/>
      <dgm:t>
        <a:bodyPr/>
        <a:lstStyle/>
        <a:p>
          <a:endParaRPr lang="pl-PL"/>
        </a:p>
      </dgm:t>
    </dgm:pt>
    <dgm:pt modelId="{6D30B30D-3360-4E69-BCDC-5965D00FF4E7}" type="pres">
      <dgm:prSet presAssocID="{4F6B57EC-7A02-4B21-B82E-259E9D1B75B4}" presName="connTx" presStyleLbl="parChTrans1D2" presStyleIdx="0" presStyleCnt="3"/>
      <dgm:spPr/>
      <dgm:t>
        <a:bodyPr/>
        <a:lstStyle/>
        <a:p>
          <a:endParaRPr lang="pl-PL"/>
        </a:p>
      </dgm:t>
    </dgm:pt>
    <dgm:pt modelId="{6F5AE1B9-BC40-4EEE-8157-EBE282A62425}" type="pres">
      <dgm:prSet presAssocID="{F6E35643-CA15-4DA6-B2B0-BB8A69BA23B7}" presName="node" presStyleLbl="node1" presStyleIdx="0" presStyleCnt="3" custScaleX="158886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257A1A6F-C918-4133-8A64-7AE93DFF3133}" type="pres">
      <dgm:prSet presAssocID="{6E5C8547-AC5E-46B5-B7B8-A1CB99E97C5A}" presName="Name9" presStyleLbl="parChTrans1D2" presStyleIdx="1" presStyleCnt="3"/>
      <dgm:spPr/>
      <dgm:t>
        <a:bodyPr/>
        <a:lstStyle/>
        <a:p>
          <a:endParaRPr lang="pl-PL"/>
        </a:p>
      </dgm:t>
    </dgm:pt>
    <dgm:pt modelId="{DC633951-E027-40C9-83CD-5A91B8B45CFB}" type="pres">
      <dgm:prSet presAssocID="{6E5C8547-AC5E-46B5-B7B8-A1CB99E97C5A}" presName="connTx" presStyleLbl="parChTrans1D2" presStyleIdx="1" presStyleCnt="3"/>
      <dgm:spPr/>
      <dgm:t>
        <a:bodyPr/>
        <a:lstStyle/>
        <a:p>
          <a:endParaRPr lang="pl-PL"/>
        </a:p>
      </dgm:t>
    </dgm:pt>
    <dgm:pt modelId="{42CFAB1C-11A9-4EB4-908B-B364562AFCA4}" type="pres">
      <dgm:prSet presAssocID="{81385A1C-5C65-477A-BCF4-0B41C005C8B3}" presName="node" presStyleLbl="node1" presStyleIdx="1" presStyleCnt="3" custScaleX="151730" custRadScaleRad="106487" custRadScaleInc="-5798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96CC70DE-AE0A-4ADB-8336-0101E25458E9}" type="pres">
      <dgm:prSet presAssocID="{7B5A1D62-0014-4A75-B61B-E8DEAD2BF0AB}" presName="Name9" presStyleLbl="parChTrans1D2" presStyleIdx="2" presStyleCnt="3"/>
      <dgm:spPr/>
      <dgm:t>
        <a:bodyPr/>
        <a:lstStyle/>
        <a:p>
          <a:endParaRPr lang="pl-PL"/>
        </a:p>
      </dgm:t>
    </dgm:pt>
    <dgm:pt modelId="{016E5884-F583-4686-AB6B-F163F41AB5A0}" type="pres">
      <dgm:prSet presAssocID="{7B5A1D62-0014-4A75-B61B-E8DEAD2BF0AB}" presName="connTx" presStyleLbl="parChTrans1D2" presStyleIdx="2" presStyleCnt="3"/>
      <dgm:spPr/>
      <dgm:t>
        <a:bodyPr/>
        <a:lstStyle/>
        <a:p>
          <a:endParaRPr lang="pl-PL"/>
        </a:p>
      </dgm:t>
    </dgm:pt>
    <dgm:pt modelId="{760A86BC-3AA8-4563-9B68-55D971164A28}" type="pres">
      <dgm:prSet presAssocID="{A7570727-B704-46E3-AEF9-B90A0D5D9694}" presName="node" presStyleLbl="node1" presStyleIdx="2" presStyleCnt="3" custScaleX="144340" custRadScaleRad="120507" custRadScaleInc="11267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D11D2A65-0CD8-41C0-B9F8-74515C7AE3B2}" srcId="{3E328C8A-DAE8-4F40-A271-88DA20D78DBC}" destId="{81385A1C-5C65-477A-BCF4-0B41C005C8B3}" srcOrd="1" destOrd="0" parTransId="{6E5C8547-AC5E-46B5-B7B8-A1CB99E97C5A}" sibTransId="{B0DF4DD6-BE86-4518-BD9F-E188526EB025}"/>
    <dgm:cxn modelId="{09B63A3E-7AA4-47A0-B699-2489AA0EFFF7}" srcId="{3E328C8A-DAE8-4F40-A271-88DA20D78DBC}" destId="{A7570727-B704-46E3-AEF9-B90A0D5D9694}" srcOrd="2" destOrd="0" parTransId="{7B5A1D62-0014-4A75-B61B-E8DEAD2BF0AB}" sibTransId="{2D9AE650-0B93-458D-B95E-955DD48952FF}"/>
    <dgm:cxn modelId="{E11A5D5A-5232-43FD-BDD3-566B0A9B6DB6}" srcId="{0CA90D97-CF8F-44B8-A6DF-6CC43FFFEF61}" destId="{3E328C8A-DAE8-4F40-A271-88DA20D78DBC}" srcOrd="0" destOrd="0" parTransId="{D9408D87-70D3-4DBB-8DE1-A3CD04E4B7A6}" sibTransId="{75D54D8B-539E-43FA-9EAB-9BFBC2A25AEE}"/>
    <dgm:cxn modelId="{90458C3C-6ACE-4748-BFD0-59647E280662}" type="presOf" srcId="{4F6B57EC-7A02-4B21-B82E-259E9D1B75B4}" destId="{6D30B30D-3360-4E69-BCDC-5965D00FF4E7}" srcOrd="1" destOrd="0" presId="urn:microsoft.com/office/officeart/2005/8/layout/radial1"/>
    <dgm:cxn modelId="{61F45E0E-AE5E-456E-B821-3A78B766439B}" type="presOf" srcId="{6E5C8547-AC5E-46B5-B7B8-A1CB99E97C5A}" destId="{DC633951-E027-40C9-83CD-5A91B8B45CFB}" srcOrd="1" destOrd="0" presId="urn:microsoft.com/office/officeart/2005/8/layout/radial1"/>
    <dgm:cxn modelId="{FD85CF48-82D2-45C4-BB4A-526DE42DB159}" type="presOf" srcId="{7B5A1D62-0014-4A75-B61B-E8DEAD2BF0AB}" destId="{016E5884-F583-4686-AB6B-F163F41AB5A0}" srcOrd="1" destOrd="0" presId="urn:microsoft.com/office/officeart/2005/8/layout/radial1"/>
    <dgm:cxn modelId="{D389294F-10A4-4ECA-A772-2145D4E7FFBB}" type="presOf" srcId="{7B5A1D62-0014-4A75-B61B-E8DEAD2BF0AB}" destId="{96CC70DE-AE0A-4ADB-8336-0101E25458E9}" srcOrd="0" destOrd="0" presId="urn:microsoft.com/office/officeart/2005/8/layout/radial1"/>
    <dgm:cxn modelId="{1854E74D-B994-4EBF-8460-A647DCEF233F}" type="presOf" srcId="{0CA90D97-CF8F-44B8-A6DF-6CC43FFFEF61}" destId="{B7C35CF3-3442-4F34-8410-37FCD4A2BBDF}" srcOrd="0" destOrd="0" presId="urn:microsoft.com/office/officeart/2005/8/layout/radial1"/>
    <dgm:cxn modelId="{B2CB0598-8723-4B6B-9205-8A7B4782FB05}" type="presOf" srcId="{4F6B57EC-7A02-4B21-B82E-259E9D1B75B4}" destId="{B9A7A9A1-2064-4732-8CCD-395A8944BA4A}" srcOrd="0" destOrd="0" presId="urn:microsoft.com/office/officeart/2005/8/layout/radial1"/>
    <dgm:cxn modelId="{E78A4EED-4D1A-43C3-81B8-7FC81118A0AB}" type="presOf" srcId="{F6E35643-CA15-4DA6-B2B0-BB8A69BA23B7}" destId="{6F5AE1B9-BC40-4EEE-8157-EBE282A62425}" srcOrd="0" destOrd="0" presId="urn:microsoft.com/office/officeart/2005/8/layout/radial1"/>
    <dgm:cxn modelId="{26B8C0D9-CE94-47DA-B500-C0DC82FCCF10}" type="presOf" srcId="{6E5C8547-AC5E-46B5-B7B8-A1CB99E97C5A}" destId="{257A1A6F-C918-4133-8A64-7AE93DFF3133}" srcOrd="0" destOrd="0" presId="urn:microsoft.com/office/officeart/2005/8/layout/radial1"/>
    <dgm:cxn modelId="{0DC5EAA9-B8AE-408C-B03D-083F6DD50C1B}" srcId="{3E328C8A-DAE8-4F40-A271-88DA20D78DBC}" destId="{F6E35643-CA15-4DA6-B2B0-BB8A69BA23B7}" srcOrd="0" destOrd="0" parTransId="{4F6B57EC-7A02-4B21-B82E-259E9D1B75B4}" sibTransId="{02F03C4F-53A8-4B98-8160-EF716CC7F257}"/>
    <dgm:cxn modelId="{606B50F3-F4B9-4A10-A6A7-2893EF0BC12C}" type="presOf" srcId="{A7570727-B704-46E3-AEF9-B90A0D5D9694}" destId="{760A86BC-3AA8-4563-9B68-55D971164A28}" srcOrd="0" destOrd="0" presId="urn:microsoft.com/office/officeart/2005/8/layout/radial1"/>
    <dgm:cxn modelId="{BBDCDC48-F296-4C89-AD4E-341D8DD3B25E}" type="presOf" srcId="{3E328C8A-DAE8-4F40-A271-88DA20D78DBC}" destId="{FBFA387A-3853-456A-80E8-3583162A333C}" srcOrd="0" destOrd="0" presId="urn:microsoft.com/office/officeart/2005/8/layout/radial1"/>
    <dgm:cxn modelId="{5264E71E-54E6-4EA9-BB20-173E5D4E90B3}" type="presOf" srcId="{81385A1C-5C65-477A-BCF4-0B41C005C8B3}" destId="{42CFAB1C-11A9-4EB4-908B-B364562AFCA4}" srcOrd="0" destOrd="0" presId="urn:microsoft.com/office/officeart/2005/8/layout/radial1"/>
    <dgm:cxn modelId="{A8A6404B-BDBD-4C7B-A92B-AF3C82D6D3D9}" type="presParOf" srcId="{B7C35CF3-3442-4F34-8410-37FCD4A2BBDF}" destId="{FBFA387A-3853-456A-80E8-3583162A333C}" srcOrd="0" destOrd="0" presId="urn:microsoft.com/office/officeart/2005/8/layout/radial1"/>
    <dgm:cxn modelId="{FEA82A5F-A93E-4677-B9F9-16F1238E02E3}" type="presParOf" srcId="{B7C35CF3-3442-4F34-8410-37FCD4A2BBDF}" destId="{B9A7A9A1-2064-4732-8CCD-395A8944BA4A}" srcOrd="1" destOrd="0" presId="urn:microsoft.com/office/officeart/2005/8/layout/radial1"/>
    <dgm:cxn modelId="{DB955CB7-927A-48C5-9845-7A78C9B3B0D0}" type="presParOf" srcId="{B9A7A9A1-2064-4732-8CCD-395A8944BA4A}" destId="{6D30B30D-3360-4E69-BCDC-5965D00FF4E7}" srcOrd="0" destOrd="0" presId="urn:microsoft.com/office/officeart/2005/8/layout/radial1"/>
    <dgm:cxn modelId="{815C160A-835D-4B5C-B24D-4CEC299E9E41}" type="presParOf" srcId="{B7C35CF3-3442-4F34-8410-37FCD4A2BBDF}" destId="{6F5AE1B9-BC40-4EEE-8157-EBE282A62425}" srcOrd="2" destOrd="0" presId="urn:microsoft.com/office/officeart/2005/8/layout/radial1"/>
    <dgm:cxn modelId="{EBA41E48-7628-43F7-80C8-B345CF94A726}" type="presParOf" srcId="{B7C35CF3-3442-4F34-8410-37FCD4A2BBDF}" destId="{257A1A6F-C918-4133-8A64-7AE93DFF3133}" srcOrd="3" destOrd="0" presId="urn:microsoft.com/office/officeart/2005/8/layout/radial1"/>
    <dgm:cxn modelId="{B39FA842-C82A-4A43-A5F3-427DC98D2D27}" type="presParOf" srcId="{257A1A6F-C918-4133-8A64-7AE93DFF3133}" destId="{DC633951-E027-40C9-83CD-5A91B8B45CFB}" srcOrd="0" destOrd="0" presId="urn:microsoft.com/office/officeart/2005/8/layout/radial1"/>
    <dgm:cxn modelId="{92810104-A5B3-4084-9436-AFD94D0D0135}" type="presParOf" srcId="{B7C35CF3-3442-4F34-8410-37FCD4A2BBDF}" destId="{42CFAB1C-11A9-4EB4-908B-B364562AFCA4}" srcOrd="4" destOrd="0" presId="urn:microsoft.com/office/officeart/2005/8/layout/radial1"/>
    <dgm:cxn modelId="{46D4C1BB-FD54-4AE5-9EA4-6644864B1389}" type="presParOf" srcId="{B7C35CF3-3442-4F34-8410-37FCD4A2BBDF}" destId="{96CC70DE-AE0A-4ADB-8336-0101E25458E9}" srcOrd="5" destOrd="0" presId="urn:microsoft.com/office/officeart/2005/8/layout/radial1"/>
    <dgm:cxn modelId="{239C5867-4869-48BE-9FA8-974054012DA5}" type="presParOf" srcId="{96CC70DE-AE0A-4ADB-8336-0101E25458E9}" destId="{016E5884-F583-4686-AB6B-F163F41AB5A0}" srcOrd="0" destOrd="0" presId="urn:microsoft.com/office/officeart/2005/8/layout/radial1"/>
    <dgm:cxn modelId="{06FF898D-51D7-47C8-A77D-BD2E54127DD0}" type="presParOf" srcId="{B7C35CF3-3442-4F34-8410-37FCD4A2BBDF}" destId="{760A86BC-3AA8-4563-9B68-55D971164A28}" srcOrd="6" destOrd="0" presId="urn:microsoft.com/office/officeart/2005/8/layout/radial1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0992404A-2A48-484B-8820-4A33186B1CEA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pl-PL"/>
        </a:p>
      </dgm:t>
    </dgm:pt>
    <dgm:pt modelId="{22DA2754-3522-43B6-AD68-BC29E24FBAAF}">
      <dgm:prSet phldrT="[Tekst]"/>
      <dgm:spPr>
        <a:solidFill>
          <a:schemeClr val="accent2">
            <a:lumMod val="75000"/>
          </a:schemeClr>
        </a:solidFill>
      </dgm:spPr>
      <dgm:t>
        <a:bodyPr/>
        <a:lstStyle/>
        <a:p>
          <a:r>
            <a:rPr lang="pl-PL" dirty="0" smtClean="0"/>
            <a:t>gmina</a:t>
          </a:r>
          <a:endParaRPr lang="pl-PL" dirty="0"/>
        </a:p>
      </dgm:t>
    </dgm:pt>
    <dgm:pt modelId="{4D14EB21-75BE-4F2E-A897-AA37EF1DFEF6}" type="parTrans" cxnId="{F7BF3C35-9EAA-4D79-B6EB-080C40983C4B}">
      <dgm:prSet/>
      <dgm:spPr/>
      <dgm:t>
        <a:bodyPr/>
        <a:lstStyle/>
        <a:p>
          <a:endParaRPr lang="pl-PL"/>
        </a:p>
      </dgm:t>
    </dgm:pt>
    <dgm:pt modelId="{926FF769-3CB1-4CC9-95FB-899BA70A0A35}" type="sibTrans" cxnId="{F7BF3C35-9EAA-4D79-B6EB-080C40983C4B}">
      <dgm:prSet/>
      <dgm:spPr/>
      <dgm:t>
        <a:bodyPr/>
        <a:lstStyle/>
        <a:p>
          <a:endParaRPr lang="pl-PL"/>
        </a:p>
      </dgm:t>
    </dgm:pt>
    <dgm:pt modelId="{E6952AEE-DC97-490F-96D1-8E66E203C6B4}">
      <dgm:prSet phldrT="[Tekst]" custT="1"/>
      <dgm:spPr>
        <a:solidFill>
          <a:schemeClr val="accent2">
            <a:lumMod val="20000"/>
            <a:lumOff val="80000"/>
            <a:alpha val="69000"/>
          </a:schemeClr>
        </a:solidFill>
      </dgm:spPr>
      <dgm:t>
        <a:bodyPr/>
        <a:lstStyle/>
        <a:p>
          <a:pPr algn="just"/>
          <a:r>
            <a:rPr lang="pl-PL" sz="2000" b="1" dirty="0" smtClean="0"/>
            <a:t>Tworzenie i rozwój systemu opieki nad dzieckiem i rodziną</a:t>
          </a:r>
          <a:endParaRPr lang="pl-PL" sz="2000" b="1" dirty="0"/>
        </a:p>
      </dgm:t>
    </dgm:pt>
    <dgm:pt modelId="{568911AE-A20A-4968-A715-F0C07E378E23}" type="parTrans" cxnId="{649D70E6-0F85-4B82-8AFE-65FE05B5466E}">
      <dgm:prSet/>
      <dgm:spPr/>
      <dgm:t>
        <a:bodyPr/>
        <a:lstStyle/>
        <a:p>
          <a:endParaRPr lang="pl-PL"/>
        </a:p>
      </dgm:t>
    </dgm:pt>
    <dgm:pt modelId="{3076A232-AA0D-4513-8DDF-97240280DBF2}" type="sibTrans" cxnId="{649D70E6-0F85-4B82-8AFE-65FE05B5466E}">
      <dgm:prSet/>
      <dgm:spPr/>
      <dgm:t>
        <a:bodyPr/>
        <a:lstStyle/>
        <a:p>
          <a:endParaRPr lang="pl-PL"/>
        </a:p>
      </dgm:t>
    </dgm:pt>
    <dgm:pt modelId="{770502B7-2F8A-43F0-B621-9202B048B748}">
      <dgm:prSet phldrT="[Tekst]" custT="1"/>
      <dgm:spPr>
        <a:solidFill>
          <a:schemeClr val="accent2">
            <a:lumMod val="20000"/>
            <a:lumOff val="80000"/>
            <a:alpha val="69000"/>
          </a:schemeClr>
        </a:solidFill>
      </dgm:spPr>
      <dgm:t>
        <a:bodyPr/>
        <a:lstStyle/>
        <a:p>
          <a:pPr algn="just"/>
          <a:r>
            <a:rPr lang="pl-PL" sz="2000" b="1" dirty="0" smtClean="0"/>
            <a:t>Praca z rodziną – asystent rodziny, rodzina wspierająca</a:t>
          </a:r>
          <a:endParaRPr lang="pl-PL" sz="2000" b="1" dirty="0"/>
        </a:p>
      </dgm:t>
    </dgm:pt>
    <dgm:pt modelId="{F75D44A8-3AD8-48F8-9418-7EA585F7E491}" type="parTrans" cxnId="{789B86A6-09DC-4522-A59F-6CA4894FA8B5}">
      <dgm:prSet/>
      <dgm:spPr/>
      <dgm:t>
        <a:bodyPr/>
        <a:lstStyle/>
        <a:p>
          <a:endParaRPr lang="pl-PL"/>
        </a:p>
      </dgm:t>
    </dgm:pt>
    <dgm:pt modelId="{A27D9806-A568-4C5D-A62F-140E3E9043AD}" type="sibTrans" cxnId="{789B86A6-09DC-4522-A59F-6CA4894FA8B5}">
      <dgm:prSet/>
      <dgm:spPr/>
      <dgm:t>
        <a:bodyPr/>
        <a:lstStyle/>
        <a:p>
          <a:endParaRPr lang="pl-PL"/>
        </a:p>
      </dgm:t>
    </dgm:pt>
    <dgm:pt modelId="{0F94347E-2275-4D4B-8AE3-ABD062840BD3}">
      <dgm:prSet phldrT="[Tekst]"/>
      <dgm:spPr>
        <a:solidFill>
          <a:schemeClr val="accent2">
            <a:lumMod val="75000"/>
          </a:schemeClr>
        </a:solidFill>
      </dgm:spPr>
      <dgm:t>
        <a:bodyPr/>
        <a:lstStyle/>
        <a:p>
          <a:r>
            <a:rPr lang="pl-PL" dirty="0" smtClean="0"/>
            <a:t>powiat</a:t>
          </a:r>
          <a:endParaRPr lang="pl-PL" dirty="0"/>
        </a:p>
      </dgm:t>
    </dgm:pt>
    <dgm:pt modelId="{A28CD92D-C7CF-4955-8BE3-9C67EC47F245}" type="parTrans" cxnId="{64CBDDA0-57D0-4083-B86F-F86195249625}">
      <dgm:prSet/>
      <dgm:spPr/>
      <dgm:t>
        <a:bodyPr/>
        <a:lstStyle/>
        <a:p>
          <a:endParaRPr lang="pl-PL"/>
        </a:p>
      </dgm:t>
    </dgm:pt>
    <dgm:pt modelId="{F7B24C72-7318-44AF-87E7-8277629A2198}" type="sibTrans" cxnId="{64CBDDA0-57D0-4083-B86F-F86195249625}">
      <dgm:prSet/>
      <dgm:spPr/>
      <dgm:t>
        <a:bodyPr/>
        <a:lstStyle/>
        <a:p>
          <a:endParaRPr lang="pl-PL"/>
        </a:p>
      </dgm:t>
    </dgm:pt>
    <dgm:pt modelId="{E3D48C33-991E-456A-A27A-F17D31110FE0}">
      <dgm:prSet phldrT="[Tekst]"/>
      <dgm:spPr>
        <a:solidFill>
          <a:schemeClr val="accent2">
            <a:lumMod val="60000"/>
            <a:lumOff val="40000"/>
            <a:alpha val="35000"/>
          </a:schemeClr>
        </a:solidFill>
      </dgm:spPr>
      <dgm:t>
        <a:bodyPr/>
        <a:lstStyle/>
        <a:p>
          <a:pPr algn="just"/>
          <a:r>
            <a:rPr lang="pl-PL" b="1" dirty="0" smtClean="0"/>
            <a:t>Tworzenie     systemu    pieczy    zastępczej</a:t>
          </a:r>
          <a:endParaRPr lang="pl-PL" b="1" dirty="0"/>
        </a:p>
      </dgm:t>
    </dgm:pt>
    <dgm:pt modelId="{D108601B-C923-47BC-8E2D-B74D679F4733}" type="parTrans" cxnId="{1C9F9A37-F0C4-4972-BFC8-7EADBD05AB97}">
      <dgm:prSet/>
      <dgm:spPr/>
      <dgm:t>
        <a:bodyPr/>
        <a:lstStyle/>
        <a:p>
          <a:endParaRPr lang="pl-PL"/>
        </a:p>
      </dgm:t>
    </dgm:pt>
    <dgm:pt modelId="{CD668A0E-7FE4-4B39-ABED-046C7929A116}" type="sibTrans" cxnId="{1C9F9A37-F0C4-4972-BFC8-7EADBD05AB97}">
      <dgm:prSet/>
      <dgm:spPr/>
      <dgm:t>
        <a:bodyPr/>
        <a:lstStyle/>
        <a:p>
          <a:endParaRPr lang="pl-PL"/>
        </a:p>
      </dgm:t>
    </dgm:pt>
    <dgm:pt modelId="{16EC083F-1639-4424-A954-0C1F185B14DE}">
      <dgm:prSet phldrT="[Tekst]"/>
      <dgm:spPr>
        <a:solidFill>
          <a:schemeClr val="accent2">
            <a:lumMod val="60000"/>
            <a:lumOff val="40000"/>
            <a:alpha val="35000"/>
          </a:schemeClr>
        </a:solidFill>
      </dgm:spPr>
      <dgm:t>
        <a:bodyPr/>
        <a:lstStyle/>
        <a:p>
          <a:pPr algn="just"/>
          <a:r>
            <a:rPr lang="pl-PL" b="1" dirty="0" smtClean="0"/>
            <a:t>Organizator i koordynator pieczy zastępczej</a:t>
          </a:r>
          <a:endParaRPr lang="pl-PL" b="1" dirty="0"/>
        </a:p>
      </dgm:t>
    </dgm:pt>
    <dgm:pt modelId="{6A79FD23-C2AE-4ECA-B098-C62D07591149}" type="parTrans" cxnId="{DDA2EB80-8621-42D6-BA69-8A1BCCFC1841}">
      <dgm:prSet/>
      <dgm:spPr/>
      <dgm:t>
        <a:bodyPr/>
        <a:lstStyle/>
        <a:p>
          <a:endParaRPr lang="pl-PL"/>
        </a:p>
      </dgm:t>
    </dgm:pt>
    <dgm:pt modelId="{F8EBF6D5-73E1-4D99-9C4E-98CC9D2D251C}" type="sibTrans" cxnId="{DDA2EB80-8621-42D6-BA69-8A1BCCFC1841}">
      <dgm:prSet/>
      <dgm:spPr/>
      <dgm:t>
        <a:bodyPr/>
        <a:lstStyle/>
        <a:p>
          <a:endParaRPr lang="pl-PL"/>
        </a:p>
      </dgm:t>
    </dgm:pt>
    <dgm:pt modelId="{A08D59B1-A592-456B-B576-ECD517177390}">
      <dgm:prSet phldrT="[Tekst]"/>
      <dgm:spPr>
        <a:solidFill>
          <a:schemeClr val="accent2">
            <a:lumMod val="60000"/>
            <a:lumOff val="40000"/>
            <a:alpha val="35000"/>
          </a:schemeClr>
        </a:solidFill>
      </dgm:spPr>
      <dgm:t>
        <a:bodyPr/>
        <a:lstStyle/>
        <a:p>
          <a:pPr algn="just"/>
          <a:r>
            <a:rPr lang="pl-PL" b="1" dirty="0" smtClean="0"/>
            <a:t>Tworzenie warunków do powstawania rodzin zastępczych, RDD i rodzin pomocowych</a:t>
          </a:r>
          <a:endParaRPr lang="pl-PL" b="1" dirty="0"/>
        </a:p>
      </dgm:t>
    </dgm:pt>
    <dgm:pt modelId="{D99649F4-8203-4BB5-8686-CD06FB5A3B09}" type="parTrans" cxnId="{F491FEFC-3B13-4CDC-84A9-A158C8E710C4}">
      <dgm:prSet/>
      <dgm:spPr/>
      <dgm:t>
        <a:bodyPr/>
        <a:lstStyle/>
        <a:p>
          <a:endParaRPr lang="pl-PL"/>
        </a:p>
      </dgm:t>
    </dgm:pt>
    <dgm:pt modelId="{1DBC3A43-05EB-43FD-89E8-812ACB38B58E}" type="sibTrans" cxnId="{F491FEFC-3B13-4CDC-84A9-A158C8E710C4}">
      <dgm:prSet/>
      <dgm:spPr/>
      <dgm:t>
        <a:bodyPr/>
        <a:lstStyle/>
        <a:p>
          <a:endParaRPr lang="pl-PL"/>
        </a:p>
      </dgm:t>
    </dgm:pt>
    <dgm:pt modelId="{985C0B53-2113-4F74-B5A8-C2A2738FE4AC}">
      <dgm:prSet phldrT="[Tekst]" custT="1"/>
      <dgm:spPr>
        <a:solidFill>
          <a:schemeClr val="accent2">
            <a:lumMod val="75000"/>
            <a:alpha val="52000"/>
          </a:schemeClr>
        </a:solidFill>
      </dgm:spPr>
      <dgm:t>
        <a:bodyPr/>
        <a:lstStyle/>
        <a:p>
          <a:pPr algn="just"/>
          <a:endParaRPr lang="pl-PL" sz="2000" b="1" dirty="0"/>
        </a:p>
      </dgm:t>
    </dgm:pt>
    <dgm:pt modelId="{BDB07AAA-D50B-4B71-A11A-255B6E17B72E}" type="sibTrans" cxnId="{3BD35B12-27B6-4150-B76C-1A30E626440C}">
      <dgm:prSet/>
      <dgm:spPr/>
      <dgm:t>
        <a:bodyPr/>
        <a:lstStyle/>
        <a:p>
          <a:endParaRPr lang="pl-PL"/>
        </a:p>
      </dgm:t>
    </dgm:pt>
    <dgm:pt modelId="{1D125863-534B-482A-9804-DC8636BBF464}" type="parTrans" cxnId="{3BD35B12-27B6-4150-B76C-1A30E626440C}">
      <dgm:prSet/>
      <dgm:spPr/>
      <dgm:t>
        <a:bodyPr/>
        <a:lstStyle/>
        <a:p>
          <a:endParaRPr lang="pl-PL"/>
        </a:p>
      </dgm:t>
    </dgm:pt>
    <dgm:pt modelId="{EBFCD16E-5ED0-4CC6-B556-6BD5D8EB2A4B}">
      <dgm:prSet phldrT="[Tekst]" custT="1"/>
      <dgm:spPr>
        <a:solidFill>
          <a:schemeClr val="accent2">
            <a:lumMod val="75000"/>
            <a:alpha val="52000"/>
          </a:schemeClr>
        </a:solidFill>
      </dgm:spPr>
      <dgm:t>
        <a:bodyPr/>
        <a:lstStyle/>
        <a:p>
          <a:pPr algn="just"/>
          <a:r>
            <a:rPr lang="pl-PL" sz="2000" b="1" dirty="0" smtClean="0"/>
            <a:t>Promowanie rozwiązań w zakresie wspierania rodziny i systemu pieczy zastępczej</a:t>
          </a:r>
          <a:endParaRPr lang="pl-PL" sz="2000" b="1" dirty="0"/>
        </a:p>
      </dgm:t>
    </dgm:pt>
    <dgm:pt modelId="{B65662CF-A241-4BBB-866C-042375D19C46}" type="sibTrans" cxnId="{14C7FEBF-0FB9-40F8-A2EB-C66A779456E2}">
      <dgm:prSet/>
      <dgm:spPr/>
      <dgm:t>
        <a:bodyPr/>
        <a:lstStyle/>
        <a:p>
          <a:endParaRPr lang="pl-PL"/>
        </a:p>
      </dgm:t>
    </dgm:pt>
    <dgm:pt modelId="{FA545B01-76B7-4A18-965F-421A6AE9CD9C}" type="parTrans" cxnId="{14C7FEBF-0FB9-40F8-A2EB-C66A779456E2}">
      <dgm:prSet/>
      <dgm:spPr/>
      <dgm:t>
        <a:bodyPr/>
        <a:lstStyle/>
        <a:p>
          <a:endParaRPr lang="pl-PL"/>
        </a:p>
      </dgm:t>
    </dgm:pt>
    <dgm:pt modelId="{0A1B3228-17A4-4031-A1FD-A0B32D89616E}">
      <dgm:prSet phldrT="[Tekst]" custT="1"/>
      <dgm:spPr>
        <a:solidFill>
          <a:schemeClr val="accent2">
            <a:lumMod val="75000"/>
          </a:schemeClr>
        </a:solidFill>
      </dgm:spPr>
      <dgm:t>
        <a:bodyPr/>
        <a:lstStyle/>
        <a:p>
          <a:r>
            <a:rPr lang="pl-PL" sz="2400" dirty="0" smtClean="0"/>
            <a:t> </a:t>
          </a:r>
          <a:r>
            <a:rPr lang="pl-PL" sz="2100" dirty="0" smtClean="0"/>
            <a:t>województwo</a:t>
          </a:r>
          <a:endParaRPr lang="pl-PL" sz="2100" dirty="0"/>
        </a:p>
      </dgm:t>
    </dgm:pt>
    <dgm:pt modelId="{DA42B5F4-3C37-4C69-80B6-F4D547DB4A30}" type="sibTrans" cxnId="{46CEF25F-B351-4CAD-9F35-3F043BF44014}">
      <dgm:prSet/>
      <dgm:spPr/>
      <dgm:t>
        <a:bodyPr/>
        <a:lstStyle/>
        <a:p>
          <a:endParaRPr lang="pl-PL"/>
        </a:p>
      </dgm:t>
    </dgm:pt>
    <dgm:pt modelId="{24C59475-042F-424B-A6F1-8F7649D6DE9C}" type="parTrans" cxnId="{46CEF25F-B351-4CAD-9F35-3F043BF44014}">
      <dgm:prSet/>
      <dgm:spPr/>
      <dgm:t>
        <a:bodyPr/>
        <a:lstStyle/>
        <a:p>
          <a:endParaRPr lang="pl-PL"/>
        </a:p>
      </dgm:t>
    </dgm:pt>
    <dgm:pt modelId="{A64A9EAC-D767-49EC-B0C1-3C0D3EC8AD15}">
      <dgm:prSet phldrT="[Tekst]" custT="1"/>
      <dgm:spPr>
        <a:solidFill>
          <a:schemeClr val="accent2">
            <a:lumMod val="75000"/>
            <a:alpha val="52000"/>
          </a:schemeClr>
        </a:solidFill>
      </dgm:spPr>
      <dgm:t>
        <a:bodyPr/>
        <a:lstStyle/>
        <a:p>
          <a:pPr algn="just"/>
          <a:endParaRPr lang="pl-PL" sz="2400" b="1" dirty="0"/>
        </a:p>
      </dgm:t>
    </dgm:pt>
    <dgm:pt modelId="{A5569F2E-6BDD-4864-802C-184DCC7E227D}" type="parTrans" cxnId="{6E66AFBE-D7C5-4074-8B3B-0C060E4C9128}">
      <dgm:prSet/>
      <dgm:spPr/>
    </dgm:pt>
    <dgm:pt modelId="{ADCA2DE8-641A-4D03-AECE-F5D099D58848}" type="sibTrans" cxnId="{6E66AFBE-D7C5-4074-8B3B-0C060E4C9128}">
      <dgm:prSet/>
      <dgm:spPr/>
    </dgm:pt>
    <dgm:pt modelId="{A513C6B8-5A29-49A7-AA0D-F303D3EAE230}">
      <dgm:prSet phldrT="[Tekst]" custT="1"/>
      <dgm:spPr>
        <a:solidFill>
          <a:schemeClr val="accent2">
            <a:lumMod val="75000"/>
            <a:alpha val="52000"/>
          </a:schemeClr>
        </a:solidFill>
      </dgm:spPr>
      <dgm:t>
        <a:bodyPr/>
        <a:lstStyle/>
        <a:p>
          <a:pPr algn="just"/>
          <a:r>
            <a:rPr lang="pl-PL" sz="2000" b="1" dirty="0" smtClean="0"/>
            <a:t>Monitoring realizacji zadań</a:t>
          </a:r>
          <a:endParaRPr lang="pl-PL" sz="2000" b="1" dirty="0"/>
        </a:p>
      </dgm:t>
    </dgm:pt>
    <dgm:pt modelId="{B3711694-8958-41D9-AF4C-EC53210D152C}" type="parTrans" cxnId="{7DDF2483-8BD7-44F9-B055-F8BA5E0D7BBE}">
      <dgm:prSet/>
      <dgm:spPr/>
    </dgm:pt>
    <dgm:pt modelId="{FC8D7F60-FF0A-4EF5-B6D0-08C648E22E97}" type="sibTrans" cxnId="{7DDF2483-8BD7-44F9-B055-F8BA5E0D7BBE}">
      <dgm:prSet/>
      <dgm:spPr/>
    </dgm:pt>
    <dgm:pt modelId="{E7EF41EB-0109-4051-A416-586233E94B20}" type="pres">
      <dgm:prSet presAssocID="{0992404A-2A48-484B-8820-4A33186B1CEA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pl-PL"/>
        </a:p>
      </dgm:t>
    </dgm:pt>
    <dgm:pt modelId="{E1CC164D-0B0C-40DC-B2DF-53071459AE9A}" type="pres">
      <dgm:prSet presAssocID="{22DA2754-3522-43B6-AD68-BC29E24FBAAF}" presName="linNode" presStyleCnt="0"/>
      <dgm:spPr/>
    </dgm:pt>
    <dgm:pt modelId="{705A6085-713C-43F3-B377-5E4C35AD32D2}" type="pres">
      <dgm:prSet presAssocID="{22DA2754-3522-43B6-AD68-BC29E24FBAAF}" presName="parentText" presStyleLbl="node1" presStyleIdx="0" presStyleCnt="3" custScaleX="61113" custScaleY="54204" custLinFactNeighborX="-9766" custLinFactNeighborY="-993">
        <dgm:presLayoutVars>
          <dgm:chMax val="1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299953CB-6E2D-4344-88DD-23999D44A52F}" type="pres">
      <dgm:prSet presAssocID="{22DA2754-3522-43B6-AD68-BC29E24FBAAF}" presName="descendantText" presStyleLbl="alignAccFollowNode1" presStyleIdx="0" presStyleCnt="3" custAng="0" custScaleX="226196" custScaleY="58523" custLinFactNeighborX="-351" custLinFactNeighborY="-4227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B2C01A6C-BDBD-4931-98B1-6025FF8CBE4F}" type="pres">
      <dgm:prSet presAssocID="{926FF769-3CB1-4CC9-95FB-899BA70A0A35}" presName="sp" presStyleCnt="0"/>
      <dgm:spPr/>
    </dgm:pt>
    <dgm:pt modelId="{2762A504-3B3C-4A2E-97D6-84852A613A48}" type="pres">
      <dgm:prSet presAssocID="{0F94347E-2275-4D4B-8AE3-ABD062840BD3}" presName="linNode" presStyleCnt="0"/>
      <dgm:spPr/>
    </dgm:pt>
    <dgm:pt modelId="{1E1E4345-F7E9-427B-B171-890C6BFD5CCB}" type="pres">
      <dgm:prSet presAssocID="{0F94347E-2275-4D4B-8AE3-ABD062840BD3}" presName="parentText" presStyleLbl="node1" presStyleIdx="1" presStyleCnt="3" custScaleX="87233" custScaleY="54135" custLinFactNeighborX="-2074" custLinFactNeighborY="2399">
        <dgm:presLayoutVars>
          <dgm:chMax val="1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7C7C6276-6689-4A49-96C6-CE950891B331}" type="pres">
      <dgm:prSet presAssocID="{0F94347E-2275-4D4B-8AE3-ABD062840BD3}" presName="descendantText" presStyleLbl="alignAccFollowNode1" presStyleIdx="1" presStyleCnt="3" custScaleX="187222" custScaleY="64128" custLinFactNeighborX="1" custLinFactNeighborY="448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1F0A673B-1D96-45A4-878E-A605E1CDC822}" type="pres">
      <dgm:prSet presAssocID="{F7B24C72-7318-44AF-87E7-8277629A2198}" presName="sp" presStyleCnt="0"/>
      <dgm:spPr/>
    </dgm:pt>
    <dgm:pt modelId="{8E21D0A0-EFA2-4C6A-A3C5-4E0254F8E9AA}" type="pres">
      <dgm:prSet presAssocID="{0A1B3228-17A4-4031-A1FD-A0B32D89616E}" presName="linNode" presStyleCnt="0"/>
      <dgm:spPr/>
    </dgm:pt>
    <dgm:pt modelId="{4ECDCF70-F4D1-4D0A-A836-35BF897B173B}" type="pres">
      <dgm:prSet presAssocID="{0A1B3228-17A4-4031-A1FD-A0B32D89616E}" presName="parentText" presStyleLbl="node1" presStyleIdx="2" presStyleCnt="3" custScaleX="76173" custScaleY="49398" custLinFactNeighborX="-11133" custLinFactNeighborY="-2322">
        <dgm:presLayoutVars>
          <dgm:chMax val="1"/>
          <dgm:bulletEnabled val="1"/>
        </dgm:presLayoutVars>
      </dgm:prSet>
      <dgm:spPr/>
      <dgm:t>
        <a:bodyPr/>
        <a:lstStyle/>
        <a:p>
          <a:endParaRPr lang="pl-PL"/>
        </a:p>
      </dgm:t>
    </dgm:pt>
    <dgm:pt modelId="{0B86367E-6CDF-4A2F-89E0-17B213A16B60}" type="pres">
      <dgm:prSet presAssocID="{0A1B3228-17A4-4031-A1FD-A0B32D89616E}" presName="descendantText" presStyleLbl="alignAccFollowNode1" presStyleIdx="2" presStyleCnt="3" custScaleX="128381" custScaleY="77716">
        <dgm:presLayoutVars>
          <dgm:bulletEnabled val="1"/>
        </dgm:presLayoutVars>
      </dgm:prSet>
      <dgm:spPr/>
      <dgm:t>
        <a:bodyPr/>
        <a:lstStyle/>
        <a:p>
          <a:endParaRPr lang="pl-PL"/>
        </a:p>
      </dgm:t>
    </dgm:pt>
  </dgm:ptLst>
  <dgm:cxnLst>
    <dgm:cxn modelId="{BE916DE7-2828-4778-9DC0-71685638EAFA}" type="presOf" srcId="{22DA2754-3522-43B6-AD68-BC29E24FBAAF}" destId="{705A6085-713C-43F3-B377-5E4C35AD32D2}" srcOrd="0" destOrd="0" presId="urn:microsoft.com/office/officeart/2005/8/layout/vList5"/>
    <dgm:cxn modelId="{122EAD6B-0972-4D61-8351-A8704094CF4E}" type="presOf" srcId="{A08D59B1-A592-456B-B576-ECD517177390}" destId="{7C7C6276-6689-4A49-96C6-CE950891B331}" srcOrd="0" destOrd="1" presId="urn:microsoft.com/office/officeart/2005/8/layout/vList5"/>
    <dgm:cxn modelId="{9B8DF9C9-255C-487D-9926-13F79A474068}" type="presOf" srcId="{EBFCD16E-5ED0-4CC6-B556-6BD5D8EB2A4B}" destId="{0B86367E-6CDF-4A2F-89E0-17B213A16B60}" srcOrd="0" destOrd="1" presId="urn:microsoft.com/office/officeart/2005/8/layout/vList5"/>
    <dgm:cxn modelId="{6E66AFBE-D7C5-4074-8B3B-0C060E4C9128}" srcId="{0A1B3228-17A4-4031-A1FD-A0B32D89616E}" destId="{A64A9EAC-D767-49EC-B0C1-3C0D3EC8AD15}" srcOrd="3" destOrd="0" parTransId="{A5569F2E-6BDD-4864-802C-184DCC7E227D}" sibTransId="{ADCA2DE8-641A-4D03-AECE-F5D099D58848}"/>
    <dgm:cxn modelId="{D725D834-D4F1-4D34-A595-3335A99C5042}" type="presOf" srcId="{E6952AEE-DC97-490F-96D1-8E66E203C6B4}" destId="{299953CB-6E2D-4344-88DD-23999D44A52F}" srcOrd="0" destOrd="0" presId="urn:microsoft.com/office/officeart/2005/8/layout/vList5"/>
    <dgm:cxn modelId="{46CEF25F-B351-4CAD-9F35-3F043BF44014}" srcId="{0992404A-2A48-484B-8820-4A33186B1CEA}" destId="{0A1B3228-17A4-4031-A1FD-A0B32D89616E}" srcOrd="2" destOrd="0" parTransId="{24C59475-042F-424B-A6F1-8F7649D6DE9C}" sibTransId="{DA42B5F4-3C37-4C69-80B6-F4D547DB4A30}"/>
    <dgm:cxn modelId="{89573FD1-7B49-4D76-89A3-7C438F9F2437}" type="presOf" srcId="{770502B7-2F8A-43F0-B621-9202B048B748}" destId="{299953CB-6E2D-4344-88DD-23999D44A52F}" srcOrd="0" destOrd="1" presId="urn:microsoft.com/office/officeart/2005/8/layout/vList5"/>
    <dgm:cxn modelId="{F7BF3C35-9EAA-4D79-B6EB-080C40983C4B}" srcId="{0992404A-2A48-484B-8820-4A33186B1CEA}" destId="{22DA2754-3522-43B6-AD68-BC29E24FBAAF}" srcOrd="0" destOrd="0" parTransId="{4D14EB21-75BE-4F2E-A897-AA37EF1DFEF6}" sibTransId="{926FF769-3CB1-4CC9-95FB-899BA70A0A35}"/>
    <dgm:cxn modelId="{08BB32EF-6ADB-4C65-8CEC-FA97B75D9120}" type="presOf" srcId="{E3D48C33-991E-456A-A27A-F17D31110FE0}" destId="{7C7C6276-6689-4A49-96C6-CE950891B331}" srcOrd="0" destOrd="0" presId="urn:microsoft.com/office/officeart/2005/8/layout/vList5"/>
    <dgm:cxn modelId="{968C8121-0C17-4073-8AE4-B6DCB0D2B757}" type="presOf" srcId="{0F94347E-2275-4D4B-8AE3-ABD062840BD3}" destId="{1E1E4345-F7E9-427B-B171-890C6BFD5CCB}" srcOrd="0" destOrd="0" presId="urn:microsoft.com/office/officeart/2005/8/layout/vList5"/>
    <dgm:cxn modelId="{3BD35B12-27B6-4150-B76C-1A30E626440C}" srcId="{0A1B3228-17A4-4031-A1FD-A0B32D89616E}" destId="{985C0B53-2113-4F74-B5A8-C2A2738FE4AC}" srcOrd="0" destOrd="0" parTransId="{1D125863-534B-482A-9804-DC8636BBF464}" sibTransId="{BDB07AAA-D50B-4B71-A11A-255B6E17B72E}"/>
    <dgm:cxn modelId="{A3916D6B-C780-4070-ADA1-5E1BA874A2DE}" type="presOf" srcId="{16EC083F-1639-4424-A954-0C1F185B14DE}" destId="{7C7C6276-6689-4A49-96C6-CE950891B331}" srcOrd="0" destOrd="2" presId="urn:microsoft.com/office/officeart/2005/8/layout/vList5"/>
    <dgm:cxn modelId="{789B86A6-09DC-4522-A59F-6CA4894FA8B5}" srcId="{22DA2754-3522-43B6-AD68-BC29E24FBAAF}" destId="{770502B7-2F8A-43F0-B621-9202B048B748}" srcOrd="1" destOrd="0" parTransId="{F75D44A8-3AD8-48F8-9418-7EA585F7E491}" sibTransId="{A27D9806-A568-4C5D-A62F-140E3E9043AD}"/>
    <dgm:cxn modelId="{91F6781F-4FCC-43C5-B38B-CDD5AE268F22}" type="presOf" srcId="{0992404A-2A48-484B-8820-4A33186B1CEA}" destId="{E7EF41EB-0109-4051-A416-586233E94B20}" srcOrd="0" destOrd="0" presId="urn:microsoft.com/office/officeart/2005/8/layout/vList5"/>
    <dgm:cxn modelId="{1C9F9A37-F0C4-4972-BFC8-7EADBD05AB97}" srcId="{0F94347E-2275-4D4B-8AE3-ABD062840BD3}" destId="{E3D48C33-991E-456A-A27A-F17D31110FE0}" srcOrd="0" destOrd="0" parTransId="{D108601B-C923-47BC-8E2D-B74D679F4733}" sibTransId="{CD668A0E-7FE4-4B39-ABED-046C7929A116}"/>
    <dgm:cxn modelId="{4B52AB96-D552-47A7-ADFB-9814AFFA0E8C}" type="presOf" srcId="{A64A9EAC-D767-49EC-B0C1-3C0D3EC8AD15}" destId="{0B86367E-6CDF-4A2F-89E0-17B213A16B60}" srcOrd="0" destOrd="3" presId="urn:microsoft.com/office/officeart/2005/8/layout/vList5"/>
    <dgm:cxn modelId="{7DDF2483-8BD7-44F9-B055-F8BA5E0D7BBE}" srcId="{0A1B3228-17A4-4031-A1FD-A0B32D89616E}" destId="{A513C6B8-5A29-49A7-AA0D-F303D3EAE230}" srcOrd="2" destOrd="0" parTransId="{B3711694-8958-41D9-AF4C-EC53210D152C}" sibTransId="{FC8D7F60-FF0A-4EF5-B6D0-08C648E22E97}"/>
    <dgm:cxn modelId="{14C7FEBF-0FB9-40F8-A2EB-C66A779456E2}" srcId="{0A1B3228-17A4-4031-A1FD-A0B32D89616E}" destId="{EBFCD16E-5ED0-4CC6-B556-6BD5D8EB2A4B}" srcOrd="1" destOrd="0" parTransId="{FA545B01-76B7-4A18-965F-421A6AE9CD9C}" sibTransId="{B65662CF-A241-4BBB-866C-042375D19C46}"/>
    <dgm:cxn modelId="{DDA2EB80-8621-42D6-BA69-8A1BCCFC1841}" srcId="{0F94347E-2275-4D4B-8AE3-ABD062840BD3}" destId="{16EC083F-1639-4424-A954-0C1F185B14DE}" srcOrd="2" destOrd="0" parTransId="{6A79FD23-C2AE-4ECA-B098-C62D07591149}" sibTransId="{F8EBF6D5-73E1-4D99-9C4E-98CC9D2D251C}"/>
    <dgm:cxn modelId="{649D70E6-0F85-4B82-8AFE-65FE05B5466E}" srcId="{22DA2754-3522-43B6-AD68-BC29E24FBAAF}" destId="{E6952AEE-DC97-490F-96D1-8E66E203C6B4}" srcOrd="0" destOrd="0" parTransId="{568911AE-A20A-4968-A715-F0C07E378E23}" sibTransId="{3076A232-AA0D-4513-8DDF-97240280DBF2}"/>
    <dgm:cxn modelId="{7BB2771E-74DB-4C4B-94FC-4475F83AC80C}" type="presOf" srcId="{985C0B53-2113-4F74-B5A8-C2A2738FE4AC}" destId="{0B86367E-6CDF-4A2F-89E0-17B213A16B60}" srcOrd="0" destOrd="0" presId="urn:microsoft.com/office/officeart/2005/8/layout/vList5"/>
    <dgm:cxn modelId="{B8754296-1275-46AA-B80F-F028F86F68B0}" type="presOf" srcId="{0A1B3228-17A4-4031-A1FD-A0B32D89616E}" destId="{4ECDCF70-F4D1-4D0A-A836-35BF897B173B}" srcOrd="0" destOrd="0" presId="urn:microsoft.com/office/officeart/2005/8/layout/vList5"/>
    <dgm:cxn modelId="{EC141C5C-E127-4C65-A94A-88C371AA2B8F}" type="presOf" srcId="{A513C6B8-5A29-49A7-AA0D-F303D3EAE230}" destId="{0B86367E-6CDF-4A2F-89E0-17B213A16B60}" srcOrd="0" destOrd="2" presId="urn:microsoft.com/office/officeart/2005/8/layout/vList5"/>
    <dgm:cxn modelId="{64CBDDA0-57D0-4083-B86F-F86195249625}" srcId="{0992404A-2A48-484B-8820-4A33186B1CEA}" destId="{0F94347E-2275-4D4B-8AE3-ABD062840BD3}" srcOrd="1" destOrd="0" parTransId="{A28CD92D-C7CF-4955-8BE3-9C67EC47F245}" sibTransId="{F7B24C72-7318-44AF-87E7-8277629A2198}"/>
    <dgm:cxn modelId="{F491FEFC-3B13-4CDC-84A9-A158C8E710C4}" srcId="{0F94347E-2275-4D4B-8AE3-ABD062840BD3}" destId="{A08D59B1-A592-456B-B576-ECD517177390}" srcOrd="1" destOrd="0" parTransId="{D99649F4-8203-4BB5-8686-CD06FB5A3B09}" sibTransId="{1DBC3A43-05EB-43FD-89E8-812ACB38B58E}"/>
    <dgm:cxn modelId="{5E45BF6A-D150-4828-9177-1A179609EA99}" type="presParOf" srcId="{E7EF41EB-0109-4051-A416-586233E94B20}" destId="{E1CC164D-0B0C-40DC-B2DF-53071459AE9A}" srcOrd="0" destOrd="0" presId="urn:microsoft.com/office/officeart/2005/8/layout/vList5"/>
    <dgm:cxn modelId="{73CF64AA-5082-4954-BF32-9BD73ED0F447}" type="presParOf" srcId="{E1CC164D-0B0C-40DC-B2DF-53071459AE9A}" destId="{705A6085-713C-43F3-B377-5E4C35AD32D2}" srcOrd="0" destOrd="0" presId="urn:microsoft.com/office/officeart/2005/8/layout/vList5"/>
    <dgm:cxn modelId="{10A78BE2-DAC0-4B7D-9A4F-19C977504318}" type="presParOf" srcId="{E1CC164D-0B0C-40DC-B2DF-53071459AE9A}" destId="{299953CB-6E2D-4344-88DD-23999D44A52F}" srcOrd="1" destOrd="0" presId="urn:microsoft.com/office/officeart/2005/8/layout/vList5"/>
    <dgm:cxn modelId="{BC8200D3-3AB8-410C-9DA3-697C779771BA}" type="presParOf" srcId="{E7EF41EB-0109-4051-A416-586233E94B20}" destId="{B2C01A6C-BDBD-4931-98B1-6025FF8CBE4F}" srcOrd="1" destOrd="0" presId="urn:microsoft.com/office/officeart/2005/8/layout/vList5"/>
    <dgm:cxn modelId="{AA871306-300B-4264-BEDD-2CF0E7EFDA26}" type="presParOf" srcId="{E7EF41EB-0109-4051-A416-586233E94B20}" destId="{2762A504-3B3C-4A2E-97D6-84852A613A48}" srcOrd="2" destOrd="0" presId="urn:microsoft.com/office/officeart/2005/8/layout/vList5"/>
    <dgm:cxn modelId="{F0380B9B-CEDC-487E-B196-B519F4D76BD0}" type="presParOf" srcId="{2762A504-3B3C-4A2E-97D6-84852A613A48}" destId="{1E1E4345-F7E9-427B-B171-890C6BFD5CCB}" srcOrd="0" destOrd="0" presId="urn:microsoft.com/office/officeart/2005/8/layout/vList5"/>
    <dgm:cxn modelId="{05F77548-0847-46ED-AE82-66E0C402F325}" type="presParOf" srcId="{2762A504-3B3C-4A2E-97D6-84852A613A48}" destId="{7C7C6276-6689-4A49-96C6-CE950891B331}" srcOrd="1" destOrd="0" presId="urn:microsoft.com/office/officeart/2005/8/layout/vList5"/>
    <dgm:cxn modelId="{900981EE-9017-469D-8651-421FC421101A}" type="presParOf" srcId="{E7EF41EB-0109-4051-A416-586233E94B20}" destId="{1F0A673B-1D96-45A4-878E-A605E1CDC822}" srcOrd="3" destOrd="0" presId="urn:microsoft.com/office/officeart/2005/8/layout/vList5"/>
    <dgm:cxn modelId="{41C7528C-F151-469D-8194-E863F30393E8}" type="presParOf" srcId="{E7EF41EB-0109-4051-A416-586233E94B20}" destId="{8E21D0A0-EFA2-4C6A-A3C5-4E0254F8E9AA}" srcOrd="4" destOrd="0" presId="urn:microsoft.com/office/officeart/2005/8/layout/vList5"/>
    <dgm:cxn modelId="{F886D486-0733-4A76-982E-BF8C68195E03}" type="presParOf" srcId="{8E21D0A0-EFA2-4C6A-A3C5-4E0254F8E9AA}" destId="{4ECDCF70-F4D1-4D0A-A836-35BF897B173B}" srcOrd="0" destOrd="0" presId="urn:microsoft.com/office/officeart/2005/8/layout/vList5"/>
    <dgm:cxn modelId="{6D3D9231-1369-4B95-9D52-B59B91A31E95}" type="presParOf" srcId="{8E21D0A0-EFA2-4C6A-A3C5-4E0254F8E9AA}" destId="{0B86367E-6CDF-4A2F-89E0-17B213A16B60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FBFA387A-3853-456A-80E8-3583162A333C}">
      <dsp:nvSpPr>
        <dsp:cNvPr id="0" name=""/>
        <dsp:cNvSpPr/>
      </dsp:nvSpPr>
      <dsp:spPr>
        <a:xfrm>
          <a:off x="2664300" y="2376250"/>
          <a:ext cx="2169331" cy="1997564"/>
        </a:xfrm>
        <a:prstGeom prst="ellipse">
          <a:avLst/>
        </a:prstGeom>
        <a:solidFill>
          <a:srgbClr val="00B050">
            <a:alpha val="77000"/>
          </a:srgb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2700" tIns="12700" rIns="12700" bIns="127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000" kern="1200" dirty="0" smtClean="0">
              <a:solidFill>
                <a:schemeClr val="tx1"/>
              </a:solidFill>
            </a:rPr>
            <a:t>39 </a:t>
          </a:r>
          <a:r>
            <a:rPr lang="pl-PL" sz="2000" kern="1200" dirty="0" smtClean="0">
              <a:solidFill>
                <a:schemeClr val="tx1"/>
              </a:solidFill>
            </a:rPr>
            <a:t>RODZIN ZASTĘPCZYCH  </a:t>
          </a:r>
          <a:endParaRPr lang="pl-PL" sz="2000" kern="1200" dirty="0">
            <a:solidFill>
              <a:schemeClr val="tx1"/>
            </a:solidFill>
          </a:endParaRPr>
        </a:p>
      </dsp:txBody>
      <dsp:txXfrm>
        <a:off x="2664300" y="2376250"/>
        <a:ext cx="2169331" cy="1997564"/>
      </dsp:txXfrm>
    </dsp:sp>
    <dsp:sp modelId="{B9A7A9A1-2064-4732-8CCD-395A8944BA4A}">
      <dsp:nvSpPr>
        <dsp:cNvPr id="0" name=""/>
        <dsp:cNvSpPr/>
      </dsp:nvSpPr>
      <dsp:spPr>
        <a:xfrm rot="16296791">
          <a:off x="3571639" y="2142510"/>
          <a:ext cx="422792" cy="45527"/>
        </a:xfrm>
        <a:custGeom>
          <a:avLst/>
          <a:gdLst/>
          <a:ahLst/>
          <a:cxnLst/>
          <a:rect l="0" t="0" r="0" b="0"/>
          <a:pathLst>
            <a:path>
              <a:moveTo>
                <a:pt x="0" y="22763"/>
              </a:moveTo>
              <a:lnTo>
                <a:pt x="422792" y="2276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pl-PL" sz="500" kern="1200"/>
        </a:p>
      </dsp:txBody>
      <dsp:txXfrm rot="16296791">
        <a:off x="3772465" y="2154704"/>
        <a:ext cx="21139" cy="21139"/>
      </dsp:txXfrm>
    </dsp:sp>
    <dsp:sp modelId="{6F5AE1B9-BC40-4EEE-8157-EBE282A62425}">
      <dsp:nvSpPr>
        <dsp:cNvPr id="0" name=""/>
        <dsp:cNvSpPr/>
      </dsp:nvSpPr>
      <dsp:spPr>
        <a:xfrm>
          <a:off x="2268249" y="5327"/>
          <a:ext cx="3096349" cy="1948786"/>
        </a:xfrm>
        <a:prstGeom prst="ellipse">
          <a:avLst/>
        </a:prstGeom>
        <a:solidFill>
          <a:schemeClr val="accent2">
            <a:lumMod val="75000"/>
            <a:alpha val="81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400" b="1" kern="1200" smtClean="0">
              <a:solidFill>
                <a:schemeClr val="tx1"/>
              </a:solidFill>
            </a:rPr>
            <a:t>26 </a:t>
          </a:r>
          <a:r>
            <a:rPr lang="pl-PL" sz="2400" b="1" kern="1200" dirty="0" smtClean="0">
              <a:solidFill>
                <a:schemeClr val="tx1"/>
              </a:solidFill>
            </a:rPr>
            <a:t>rodzin spokrewnionych</a:t>
          </a:r>
          <a:endParaRPr lang="pl-PL" sz="2400" kern="1200" dirty="0" smtClean="0">
            <a:solidFill>
              <a:schemeClr val="tx1"/>
            </a:solidFill>
          </a:endParaRPr>
        </a:p>
      </dsp:txBody>
      <dsp:txXfrm>
        <a:off x="2268249" y="5327"/>
        <a:ext cx="3096349" cy="1948786"/>
      </dsp:txXfrm>
    </dsp:sp>
    <dsp:sp modelId="{257A1A6F-C918-4133-8A64-7AE93DFF3133}">
      <dsp:nvSpPr>
        <dsp:cNvPr id="0" name=""/>
        <dsp:cNvSpPr/>
      </dsp:nvSpPr>
      <dsp:spPr>
        <a:xfrm rot="1708548">
          <a:off x="4655926" y="3968029"/>
          <a:ext cx="456542" cy="45527"/>
        </a:xfrm>
        <a:custGeom>
          <a:avLst/>
          <a:gdLst/>
          <a:ahLst/>
          <a:cxnLst/>
          <a:rect l="0" t="0" r="0" b="0"/>
          <a:pathLst>
            <a:path>
              <a:moveTo>
                <a:pt x="0" y="22763"/>
              </a:moveTo>
              <a:lnTo>
                <a:pt x="456542" y="2276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pl-PL" sz="500" kern="1200"/>
        </a:p>
      </dsp:txBody>
      <dsp:txXfrm rot="1708548">
        <a:off x="4872784" y="3979379"/>
        <a:ext cx="22827" cy="22827"/>
      </dsp:txXfrm>
    </dsp:sp>
    <dsp:sp modelId="{42CFAB1C-11A9-4EB4-908B-B364562AFCA4}">
      <dsp:nvSpPr>
        <dsp:cNvPr id="0" name=""/>
        <dsp:cNvSpPr/>
      </dsp:nvSpPr>
      <dsp:spPr>
        <a:xfrm>
          <a:off x="4747961" y="3744426"/>
          <a:ext cx="2956894" cy="1948786"/>
        </a:xfrm>
        <a:prstGeom prst="ellipse">
          <a:avLst/>
        </a:prstGeom>
        <a:solidFill>
          <a:schemeClr val="accent2">
            <a:lumMod val="75000"/>
            <a:alpha val="81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400" b="1" kern="1200" dirty="0" smtClean="0">
              <a:solidFill>
                <a:schemeClr val="tx1"/>
              </a:solidFill>
            </a:rPr>
            <a:t>12 rodzin niezawodowych </a:t>
          </a:r>
          <a:endParaRPr lang="pl-PL" sz="2400" kern="1200" dirty="0" smtClean="0">
            <a:solidFill>
              <a:schemeClr val="tx1"/>
            </a:solidFill>
          </a:endParaRPr>
        </a:p>
      </dsp:txBody>
      <dsp:txXfrm>
        <a:off x="4747961" y="3744426"/>
        <a:ext cx="2956894" cy="1948786"/>
      </dsp:txXfrm>
    </dsp:sp>
    <dsp:sp modelId="{96CC70DE-AE0A-4ADB-8336-0101E25458E9}">
      <dsp:nvSpPr>
        <dsp:cNvPr id="0" name=""/>
        <dsp:cNvSpPr/>
      </dsp:nvSpPr>
      <dsp:spPr>
        <a:xfrm rot="9009554">
          <a:off x="2463849" y="3977510"/>
          <a:ext cx="390364" cy="45527"/>
        </a:xfrm>
        <a:custGeom>
          <a:avLst/>
          <a:gdLst/>
          <a:ahLst/>
          <a:cxnLst/>
          <a:rect l="0" t="0" r="0" b="0"/>
          <a:pathLst>
            <a:path>
              <a:moveTo>
                <a:pt x="0" y="22763"/>
              </a:moveTo>
              <a:lnTo>
                <a:pt x="390364" y="22763"/>
              </a:lnTo>
            </a:path>
          </a:pathLst>
        </a:custGeom>
        <a:noFill/>
        <a:ln w="254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pl-PL" sz="500" kern="1200"/>
        </a:p>
      </dsp:txBody>
      <dsp:txXfrm rot="9009554">
        <a:off x="2649272" y="3990515"/>
        <a:ext cx="19518" cy="19518"/>
      </dsp:txXfrm>
    </dsp:sp>
    <dsp:sp modelId="{760A86BC-3AA8-4563-9B68-55D971164A28}">
      <dsp:nvSpPr>
        <dsp:cNvPr id="0" name=""/>
        <dsp:cNvSpPr/>
      </dsp:nvSpPr>
      <dsp:spPr>
        <a:xfrm>
          <a:off x="0" y="3744431"/>
          <a:ext cx="2812878" cy="1948786"/>
        </a:xfrm>
        <a:prstGeom prst="ellipse">
          <a:avLst/>
        </a:prstGeom>
        <a:solidFill>
          <a:schemeClr val="accent2">
            <a:lumMod val="75000"/>
            <a:alpha val="82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240" tIns="15240" rIns="15240" bIns="152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400" b="1" kern="1200" dirty="0" smtClean="0">
              <a:solidFill>
                <a:schemeClr val="tx1"/>
              </a:solidFill>
            </a:rPr>
            <a:t>1 rodzina zawodowa</a:t>
          </a:r>
          <a:endParaRPr lang="pl-PL" sz="2400" kern="1200" dirty="0">
            <a:solidFill>
              <a:schemeClr val="tx1"/>
            </a:solidFill>
          </a:endParaRPr>
        </a:p>
      </dsp:txBody>
      <dsp:txXfrm>
        <a:off x="0" y="3744431"/>
        <a:ext cx="2812878" cy="1948786"/>
      </dsp:txXfrm>
    </dsp:sp>
  </dsp:spTree>
</dsp:drawing>
</file>

<file path=ppt/diagrams/drawing4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99953CB-6E2D-4344-88DD-23999D44A52F}">
      <dsp:nvSpPr>
        <dsp:cNvPr id="0" name=""/>
        <dsp:cNvSpPr/>
      </dsp:nvSpPr>
      <dsp:spPr>
        <a:xfrm rot="5400000">
          <a:off x="3979360" y="-2889542"/>
          <a:ext cx="1344042" cy="7143516"/>
        </a:xfrm>
        <a:prstGeom prst="round2SameRect">
          <a:avLst/>
        </a:prstGeom>
        <a:solidFill>
          <a:schemeClr val="accent2">
            <a:lumMod val="20000"/>
            <a:lumOff val="80000"/>
            <a:alpha val="6900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9060" tIns="49530" rIns="99060" bIns="49530" numCol="1" spcCol="1270" anchor="ctr" anchorCtr="0">
          <a:noAutofit/>
        </a:bodyPr>
        <a:lstStyle/>
        <a:p>
          <a:pPr marL="228600" lvl="1" indent="-228600" algn="just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000" b="1" kern="1200" dirty="0" smtClean="0"/>
            <a:t>Tworzenie i rozwój systemu opieki nad dzieckiem i rodziną</a:t>
          </a:r>
          <a:endParaRPr lang="pl-PL" sz="2000" b="1" kern="1200" dirty="0"/>
        </a:p>
        <a:p>
          <a:pPr marL="228600" lvl="1" indent="-228600" algn="just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000" b="1" kern="1200" dirty="0" smtClean="0"/>
            <a:t>Praca z rodziną – asystent rodziny, rodzina wspierająca</a:t>
          </a:r>
          <a:endParaRPr lang="pl-PL" sz="2000" b="1" kern="1200" dirty="0"/>
        </a:p>
      </dsp:txBody>
      <dsp:txXfrm rot="5400000">
        <a:off x="3979360" y="-2889542"/>
        <a:ext cx="1344042" cy="7143516"/>
      </dsp:txXfrm>
    </dsp:sp>
    <dsp:sp modelId="{705A6085-713C-43F3-B377-5E4C35AD32D2}">
      <dsp:nvSpPr>
        <dsp:cNvPr id="0" name=""/>
        <dsp:cNvSpPr/>
      </dsp:nvSpPr>
      <dsp:spPr>
        <a:xfrm>
          <a:off x="0" y="0"/>
          <a:ext cx="1085633" cy="1556064"/>
        </a:xfrm>
        <a:prstGeom prst="roundRect">
          <a:avLst/>
        </a:prstGeom>
        <a:solidFill>
          <a:schemeClr val="accent2">
            <a:lumMod val="7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45720" rIns="91440" bIns="4572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400" kern="1200" dirty="0" smtClean="0"/>
            <a:t>gmina</a:t>
          </a:r>
          <a:endParaRPr lang="pl-PL" sz="2400" kern="1200" dirty="0"/>
        </a:p>
      </dsp:txBody>
      <dsp:txXfrm>
        <a:off x="0" y="0"/>
        <a:ext cx="1085633" cy="1556064"/>
      </dsp:txXfrm>
    </dsp:sp>
    <dsp:sp modelId="{7C7C6276-6689-4A49-96C6-CE950891B331}">
      <dsp:nvSpPr>
        <dsp:cNvPr id="0" name=""/>
        <dsp:cNvSpPr/>
      </dsp:nvSpPr>
      <dsp:spPr>
        <a:xfrm rot="5400000">
          <a:off x="4232176" y="-771480"/>
          <a:ext cx="1472766" cy="6519349"/>
        </a:xfrm>
        <a:prstGeom prst="round2SameRect">
          <a:avLst/>
        </a:prstGeom>
        <a:solidFill>
          <a:schemeClr val="accent2">
            <a:lumMod val="60000"/>
            <a:lumOff val="40000"/>
            <a:alpha val="3500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marL="228600" lvl="1" indent="-228600" algn="just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000" b="1" kern="1200" dirty="0" smtClean="0"/>
            <a:t>Tworzenie     systemu    pieczy    zastępczej</a:t>
          </a:r>
          <a:endParaRPr lang="pl-PL" sz="2000" b="1" kern="1200" dirty="0"/>
        </a:p>
        <a:p>
          <a:pPr marL="228600" lvl="1" indent="-228600" algn="just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000" b="1" kern="1200" dirty="0" smtClean="0"/>
            <a:t>Tworzenie warunków do powstawania rodzin zastępczych, RDD i rodzin pomocowych</a:t>
          </a:r>
          <a:endParaRPr lang="pl-PL" sz="2000" b="1" kern="1200" dirty="0"/>
        </a:p>
        <a:p>
          <a:pPr marL="228600" lvl="1" indent="-228600" algn="just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000" b="1" kern="1200" dirty="0" smtClean="0"/>
            <a:t>Organizator i koordynator pieczy zastępczej</a:t>
          </a:r>
          <a:endParaRPr lang="pl-PL" sz="2000" b="1" kern="1200" dirty="0"/>
        </a:p>
      </dsp:txBody>
      <dsp:txXfrm rot="5400000">
        <a:off x="4232176" y="-771480"/>
        <a:ext cx="1472766" cy="6519349"/>
      </dsp:txXfrm>
    </dsp:sp>
    <dsp:sp modelId="{1E1E4345-F7E9-427B-B171-890C6BFD5CCB}">
      <dsp:nvSpPr>
        <dsp:cNvPr id="0" name=""/>
        <dsp:cNvSpPr/>
      </dsp:nvSpPr>
      <dsp:spPr>
        <a:xfrm>
          <a:off x="0" y="1769733"/>
          <a:ext cx="1708640" cy="1554083"/>
        </a:xfrm>
        <a:prstGeom prst="roundRect">
          <a:avLst/>
        </a:prstGeom>
        <a:solidFill>
          <a:schemeClr val="accent2">
            <a:lumMod val="7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45720" rIns="91440" bIns="4572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400" kern="1200" dirty="0" smtClean="0"/>
            <a:t>powiat</a:t>
          </a:r>
          <a:endParaRPr lang="pl-PL" sz="2400" kern="1200" dirty="0"/>
        </a:p>
      </dsp:txBody>
      <dsp:txXfrm>
        <a:off x="0" y="1769733"/>
        <a:ext cx="1708640" cy="1554083"/>
      </dsp:txXfrm>
    </dsp:sp>
    <dsp:sp modelId="{0B86367E-6CDF-4A2F-89E0-17B213A16B60}">
      <dsp:nvSpPr>
        <dsp:cNvPr id="0" name=""/>
        <dsp:cNvSpPr/>
      </dsp:nvSpPr>
      <dsp:spPr>
        <a:xfrm rot="5400000">
          <a:off x="4249937" y="1207169"/>
          <a:ext cx="1784829" cy="6167460"/>
        </a:xfrm>
        <a:prstGeom prst="round2SameRect">
          <a:avLst/>
        </a:prstGeom>
        <a:solidFill>
          <a:schemeClr val="accent2">
            <a:lumMod val="75000"/>
            <a:alpha val="52000"/>
          </a:schemeClr>
        </a:solidFill>
        <a:ln w="254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marL="228600" lvl="1" indent="-228600" algn="just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pl-PL" sz="2000" b="1" kern="1200" dirty="0"/>
        </a:p>
        <a:p>
          <a:pPr marL="228600" lvl="1" indent="-228600" algn="just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000" b="1" kern="1200" dirty="0" smtClean="0"/>
            <a:t>Promowanie rozwiązań w zakresie wspierania rodziny i systemu pieczy zastępczej</a:t>
          </a:r>
          <a:endParaRPr lang="pl-PL" sz="2000" b="1" kern="1200" dirty="0"/>
        </a:p>
        <a:p>
          <a:pPr marL="228600" lvl="1" indent="-228600" algn="just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pl-PL" sz="2000" b="1" kern="1200" dirty="0" smtClean="0"/>
            <a:t>Monitoring realizacji zadań</a:t>
          </a:r>
          <a:endParaRPr lang="pl-PL" sz="2000" b="1" kern="1200" dirty="0"/>
        </a:p>
        <a:p>
          <a:pPr marL="228600" lvl="1" indent="-228600" algn="just" defTabSz="10668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pl-PL" sz="2400" b="1" kern="1200" dirty="0"/>
        </a:p>
      </dsp:txBody>
      <dsp:txXfrm rot="5400000">
        <a:off x="4249937" y="1207169"/>
        <a:ext cx="1784829" cy="6167460"/>
      </dsp:txXfrm>
    </dsp:sp>
    <dsp:sp modelId="{4ECDCF70-F4D1-4D0A-A836-35BF897B173B}">
      <dsp:nvSpPr>
        <dsp:cNvPr id="0" name=""/>
        <dsp:cNvSpPr/>
      </dsp:nvSpPr>
      <dsp:spPr>
        <a:xfrm>
          <a:off x="0" y="3515193"/>
          <a:ext cx="2058397" cy="1418096"/>
        </a:xfrm>
        <a:prstGeom prst="roundRect">
          <a:avLst/>
        </a:prstGeom>
        <a:solidFill>
          <a:schemeClr val="accent2">
            <a:lumMod val="7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45720" rIns="91440" bIns="4572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pl-PL" sz="2400" kern="1200" dirty="0" smtClean="0"/>
            <a:t> </a:t>
          </a:r>
          <a:r>
            <a:rPr lang="pl-PL" sz="2100" kern="1200" dirty="0" smtClean="0"/>
            <a:t>województwo</a:t>
          </a:r>
          <a:endParaRPr lang="pl-PL" sz="2100" kern="1200" dirty="0"/>
        </a:p>
      </dsp:txBody>
      <dsp:txXfrm>
        <a:off x="0" y="3515193"/>
        <a:ext cx="2058397" cy="141809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Process1">
  <dgm:title val=""/>
  <dgm:desc val=""/>
  <dgm:catLst>
    <dgm:cat type="process" pri="1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0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1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2"/>
      </dgm:ptLst>
      <dgm:cxnLst>
        <dgm:cxn modelId="3" srcId="0" destId="1" srcOrd="0" destOrd="0"/>
        <dgm:cxn modelId="4" srcId="0" destId="2" srcOrd="0" destOrd="0"/>
        <dgm:cxn modelId="5" srcId="1" destId="11" srcOrd="0" destOrd="0"/>
        <dgm:cxn modelId="6" srcId="2" destId="22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51" srcId="1" destId="11" srcOrd="0" destOrd="0"/>
        <dgm:cxn modelId="61" srcId="2" destId="21" srcOrd="0" destOrd="0"/>
        <dgm:cxn modelId="71" srcId="3" destId="31" srcOrd="0" destOrd="0"/>
        <dgm:cxn modelId="81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2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2D"/>
        </dgm:alg>
      </dgm:else>
    </dgm:choose>
    <dgm:shape xmlns:r="http://schemas.openxmlformats.org/officeDocument/2006/relationships" r:blip="">
      <dgm:adjLst/>
    </dgm:shape>
    <dgm:presOf/>
    <dgm:constrLst>
      <dgm:constr type="h" for="des" forName="header" refType="h"/>
      <dgm:constr type="w" for="des" forName="header" refType="h" refFor="des" refForName="header" op="equ" fact="4"/>
      <dgm:constr type="h" for="des" forName="child" refType="h" refFor="des" refForName="header" op="equ"/>
      <dgm:constr type="w" for="des" forName="child" refType="w" refFor="des" refForName="header" op="equ"/>
      <dgm:constr type="w" for="ch" forName="hSp" refType="w" refFor="des" refForName="header" op="equ" fact="0.14"/>
      <dgm:constr type="h" for="des" forName="parTrans" refType="h" refFor="des" refForName="header" op="equ" fact="0.35"/>
      <dgm:constr type="h" for="des" forName="sibTrans" refType="h" refFor="des" refForName="parTrans" op="equ"/>
      <dgm:constr type="primFontSz" for="des" forName="child" op="equ" val="65"/>
      <dgm:constr type="primFontSz" for="des" forName="header" op="equ" val="65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2D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header" styleLbl="node1"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</dgm:constrLst>
          <dgm:ruleLst>
            <dgm:rule type="primFontSz" val="5" fact="NaN" max="NaN"/>
          </dgm:ruleLst>
        </dgm:layoutNode>
        <dgm:forEach name="Name8" axis="ch" ptType="parTrans" cnt="1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w" refType="h"/>
              <dgm:constr type="connDist"/>
              <dgm:constr type="wArH" refType="h" fact="0.25"/>
              <dgm:constr type="hArH" refType="wArH" fact="2"/>
              <dgm:constr type="stemThick" refType="hArH" fact="0.667"/>
              <dgm:constr type="begPad" refType="connDist" fact="0.25"/>
              <dgm:constr type="endPad" refType="connDist" fact="0.25"/>
            </dgm:constrLst>
            <dgm:ruleLst/>
          </dgm:layoutNode>
        </dgm:forEach>
        <dgm:forEach name="Name9" axis="ch" ptType="node">
          <dgm:layoutNode name="child" styleLbl="alignAccFollowNode1">
            <dgm:varLst>
              <dgm:chMax val="0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OrSelf" ptType="node"/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  <dgm:forEach name="Name10" axis="followSib" ptType="sibTrans" cnt="1">
            <dgm:layoutNode name="sibTrans" styleLbl="sibTrans2D1">
              <dgm:alg type="conn">
                <dgm:param type="begPts" val="auto"/>
                <dgm:param type="endPts" val="auto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w" refType="h"/>
                <dgm:constr type="connDist"/>
                <dgm:constr type="wArH" refType="h" fact="0.25"/>
                <dgm:constr type="hArH" refType="wArH" fact="2"/>
                <dgm:constr type="stemThick" refType="hArH" fact="0.667"/>
                <dgm:constr type="begPad" refType="w" fact="0.25"/>
                <dgm:constr type="endPad" refType="w" fact="0.25"/>
              </dgm:constrLst>
              <dgm:ruleLst/>
            </dgm:layoutNode>
          </dgm:forEach>
        </dgm:forEach>
      </dgm:layoutNode>
      <dgm:choose name="Name11">
        <dgm:if name="Name12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3"/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radial1">
  <dgm:title val=""/>
  <dgm:desc val=""/>
  <dgm:catLst>
    <dgm:cat type="relationship" pri="22000"/>
    <dgm:cat type="cycle" pri="10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cycle">
    <dgm:varLst>
      <dgm:chMax val="1"/>
      <dgm:dir/>
      <dgm:animLvl val="ctr"/>
      <dgm:resizeHandles val="exact"/>
    </dgm:varLst>
    <dgm:choose name="Name0">
      <dgm:if name="Name1" func="var" arg="dir" op="equ" val="norm">
        <dgm:choose name="Name2">
          <dgm:if name="Name3" axis="ch ch" ptType="node node" st="1 1" cnt="1 0" func="cnt" op="lte" val="1">
            <dgm:alg type="cycle">
              <dgm:param type="stAng" val="90"/>
              <dgm:param type="spanAng" val="360"/>
              <dgm:param type="ctrShpMap" val="fNode"/>
            </dgm:alg>
          </dgm:if>
          <dgm:else name="Name4">
            <dgm:alg type="cycle">
              <dgm:param type="stAng" val="0"/>
              <dgm:param type="spanAng" val="360"/>
              <dgm:param type="ctrShpMap" val="fNode"/>
            </dgm:alg>
          </dgm:else>
        </dgm:choose>
      </dgm:if>
      <dgm:else name="Name5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node" refType="w" refFor="ch" refForName="centerShape" op="equ"/>
      <dgm:constr type="sp" refType="w" refFor="ch" refForName="node" fact="0.3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connTx" val="55"/>
      <dgm:constr type="primFontSz" for="des" forName="connTx" refType="primFontSz" refFor="ch" refForName="centerShape" op="lte" fact="0.8"/>
    </dgm:constrLst>
    <dgm:ruleLst/>
    <dgm:forEach name="Name6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05"/>
          <dgm:constr type="bMarg" refType="primFontSz" fact="0.05"/>
          <dgm:constr type="lMarg" refType="primFontSz" fact="0.05"/>
          <dgm:constr type="rMarg" refType="primFontSz" fact="0.05"/>
        </dgm:constrLst>
        <dgm:ruleLst>
          <dgm:rule type="primFontSz" val="5" fact="NaN" max="NaN"/>
        </dgm:ruleLst>
      </dgm:layoutNode>
      <dgm:forEach name="Name7" axis="ch">
        <dgm:forEach name="Name8" axis="self" ptType="parTrans">
          <dgm:layoutNode name="Name9">
            <dgm:alg type="conn">
              <dgm:param type="dim" val="1D"/>
              <dgm:param type="begPts" val="auto"/>
              <dgm:param type="endPts" val="auto"/>
              <dgm:param type="begSty" val="noArr"/>
              <dgm:param type="endSty" val="noArr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connDist"/>
              <dgm:constr type="userA" for="ch" refType="connDist"/>
              <dgm:constr type="w" val="1"/>
              <dgm:constr type="h" val="5"/>
              <dgm:constr type="begPad"/>
              <dgm:constr type="endPad"/>
            </dgm:constrLst>
            <dgm:ruleLst/>
            <dgm:layoutNode name="connTx">
              <dgm:alg type="tx">
                <dgm:param type="autoTxRot" val="grav"/>
              </dgm:alg>
              <dgm:shape xmlns:r="http://schemas.openxmlformats.org/officeDocument/2006/relationships" type="rect" r:blip="" hideGeom="1">
                <dgm:adjLst/>
              </dgm:shape>
              <dgm:presOf axis="self"/>
              <dgm:constrLst>
                <dgm:constr type="userA"/>
                <dgm:constr type="w" refType="userA" fact="0.05"/>
                <dgm:constr type="h" refType="userA" fact="0.05"/>
                <dgm:constr type="lMarg" val="1"/>
                <dgm:constr type="rMarg" val="1"/>
                <dgm:constr type="tMarg"/>
                <dgm:constr type="bMarg"/>
              </dgm:constrLst>
              <dgm:ruleLst>
                <dgm:rule type="w" val="NaN" fact="0.8" max="NaN"/>
                <dgm:rule type="h" val="NaN" fact="1" max="NaN"/>
                <dgm:rule type="primFontSz" val="5" fact="NaN" max="NaN"/>
              </dgm:ruleLst>
            </dgm:layoutNode>
          </dgm:layoutNode>
        </dgm:forEach>
        <dgm:forEach name="Name10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</dgm:forEach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3">
  <dgm:title val=""/>
  <dgm:desc val=""/>
  <dgm:catLst>
    <dgm:cat type="3D" pri="11300"/>
  </dgm:catLst>
  <dgm:scene3d>
    <a:camera prst="orthographicFront"/>
    <a:lightRig rig="threePt" dir="t"/>
  </dgm:scene3d>
  <dgm:styleLbl name="node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clear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182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ibTrans2D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>
        <a:rot lat="0" lon="0" rev="0"/>
      </a:camera>
      <a:lightRig rig="contrasting" dir="t">
        <a:rot lat="0" lon="0" rev="1200000"/>
      </a:lightRig>
    </dgm:scene3d>
    <dgm:sp3d z="10000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2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3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2D4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parChTrans1D1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>
        <a:rot lat="0" lon="0" rev="0"/>
      </a:camera>
      <a:lightRig rig="contrasting" dir="t">
        <a:rot lat="0" lon="0" rev="1200000"/>
      </a:lightRig>
    </dgm:scene3d>
    <dgm:sp3d z="-110000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2700" prstMaterial="flat">
      <a:bevelT w="177800" h="2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>
        <a:rot lat="0" lon="0" rev="0"/>
      </a:camera>
      <a:lightRig rig="contrasting" dir="t">
        <a:rot lat="0" lon="0" rev="1200000"/>
      </a:lightRig>
    </dgm:scene3d>
    <dgm:sp3d z="-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>
        <a:rot lat="0" lon="0" rev="0"/>
      </a:camera>
      <a:lightRig rig="contrasting" dir="t">
        <a:rot lat="0" lon="0" rev="1200000"/>
      </a:lightRig>
    </dgm:scene3d>
    <dgm:sp3d z="-300000" prstMaterial="plastic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>
        <a:rot lat="0" lon="0" rev="0"/>
      </a:camera>
      <a:lightRig rig="contrasting" dir="t">
        <a:rot lat="0" lon="0" rev="1200000"/>
      </a:lightRig>
    </dgm:scene3d>
    <dgm:sp3d contourW="12700" prstMaterial="flat">
      <a:bevelT w="100800" h="154000"/>
      <a:bevelB w="152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>
        <a:rot lat="0" lon="0" rev="0"/>
      </a:camera>
      <a:lightRig rig="contrasting" dir="t">
        <a:rot lat="0" lon="0" rev="1200000"/>
      </a:lightRig>
    </dgm:scene3d>
    <dgm:sp3d z="-152400" prstMaterial="matte"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>
        <a:rot lat="0" lon="0" rev="0"/>
      </a:camera>
      <a:lightRig rig="contrasting" dir="t">
        <a:rot lat="0" lon="0" rev="1200000"/>
      </a:lightRig>
    </dgm:scene3d>
    <dgm:sp3d z="300000" contourW="19050" prstMaterial="metal">
      <a:bevelT w="88900" h="203200"/>
      <a:bevelB w="165100" h="2540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A43107C-73F6-4E20-87A7-B2AE0FE50FF6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D18CD2C-6AAB-40A6-8171-8B16ED54E176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18CD2C-6AAB-40A6-8171-8B16ED54E176}" type="slidenum">
              <a:rPr lang="pl-PL" smtClean="0"/>
              <a:pPr/>
              <a:t>1</a:t>
            </a:fld>
            <a:endParaRPr lang="pl-P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18CD2C-6AAB-40A6-8171-8B16ED54E176}" type="slidenum">
              <a:rPr lang="pl-PL" smtClean="0"/>
              <a:pPr/>
              <a:t>3</a:t>
            </a:fld>
            <a:endParaRPr lang="pl-P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18CD2C-6AAB-40A6-8171-8B16ED54E176}" type="slidenum">
              <a:rPr lang="pl-PL" smtClean="0"/>
              <a:pPr/>
              <a:t>5</a:t>
            </a:fld>
            <a:endParaRPr lang="pl-P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18CD2C-6AAB-40A6-8171-8B16ED54E176}" type="slidenum">
              <a:rPr lang="pl-PL" smtClean="0"/>
              <a:pPr/>
              <a:t>11</a:t>
            </a:fld>
            <a:endParaRPr lang="pl-P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D18CD2C-6AAB-40A6-8171-8B16ED54E176}" type="slidenum">
              <a:rPr lang="pl-PL" smtClean="0"/>
              <a:pPr/>
              <a:t>15</a:t>
            </a:fld>
            <a:endParaRPr lang="pl-P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0070C0">
                <a:alpha val="78000"/>
              </a:srgbClr>
            </a:gs>
            <a:gs pos="39999">
              <a:srgbClr val="85C2FF"/>
            </a:gs>
            <a:gs pos="70000">
              <a:srgbClr val="C4D6EB"/>
            </a:gs>
            <a:gs pos="100000">
              <a:srgbClr val="FFEBFA"/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26D781-5D7B-40E2-ADD5-0830D0C00E38}" type="datetimeFigureOut">
              <a:rPr lang="pl-PL" smtClean="0"/>
              <a:pPr/>
              <a:t>2012-02-08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71DDD6-E300-4759-A407-0C9D13141AE6}" type="slidenum">
              <a:rPr lang="pl-PL" smtClean="0"/>
              <a:pPr/>
              <a:t>‹#›</a:t>
            </a:fld>
            <a:endParaRPr lang="pl-P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12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3.xml"/><Relationship Id="rId3" Type="http://schemas.openxmlformats.org/officeDocument/2006/relationships/diagramLayout" Target="../diagrams/layout2.xml"/><Relationship Id="rId7" Type="http://schemas.openxmlformats.org/officeDocument/2006/relationships/diagramData" Target="../diagrams/data3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11" Type="http://schemas.microsoft.com/office/2007/relationships/diagramDrawing" Target="../diagrams/drawing3.xml"/><Relationship Id="rId5" Type="http://schemas.openxmlformats.org/officeDocument/2006/relationships/diagramColors" Target="../diagrams/colors2.xml"/><Relationship Id="rId10" Type="http://schemas.openxmlformats.org/officeDocument/2006/relationships/diagramColors" Target="../diagrams/colors3.xml"/><Relationship Id="rId4" Type="http://schemas.openxmlformats.org/officeDocument/2006/relationships/diagramQuickStyle" Target="../diagrams/quickStyle2.xml"/><Relationship Id="rId9" Type="http://schemas.openxmlformats.org/officeDocument/2006/relationships/diagramQuickStyle" Target="../diagrams/quickStyle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7" Type="http://schemas.microsoft.com/office/2007/relationships/diagramDrawing" Target="../diagrams/drawing4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980729"/>
            <a:ext cx="7772400" cy="2232247"/>
          </a:xfrm>
          <a:solidFill>
            <a:schemeClr val="tx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r>
              <a:rPr lang="pl-PL" i="1" dirty="0" smtClean="0"/>
              <a:t>POWIATOWY PROGRAM WSPIERANIA RODZINY I SYSTEMU PIECZY ZASTĘPCZEJ                               NA LATA 2012-2015</a:t>
            </a:r>
            <a:endParaRPr lang="pl-PL" i="1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solidFill>
            <a:schemeClr val="tx2">
              <a:lumMod val="40000"/>
              <a:lumOff val="60000"/>
            </a:schemeClr>
          </a:solidFill>
          <a:effectLst>
            <a:innerShdw blurRad="63500" dist="50800" dir="16200000">
              <a:prstClr val="black">
                <a:alpha val="50000"/>
              </a:prstClr>
            </a:innerShdw>
          </a:effectLst>
          <a:scene3d>
            <a:camera prst="orthographicFront"/>
            <a:lightRig rig="threePt" dir="t"/>
          </a:scene3d>
          <a:sp3d>
            <a:bevelT prst="angle"/>
          </a:sp3d>
        </p:spPr>
        <p:txBody>
          <a:bodyPr>
            <a:normAutofit/>
          </a:bodyPr>
          <a:lstStyle/>
          <a:p>
            <a:r>
              <a:rPr lang="pl-PL" sz="1800" dirty="0" smtClean="0">
                <a:solidFill>
                  <a:schemeClr val="tx1"/>
                </a:solidFill>
              </a:rPr>
              <a:t>BRZESKO 2012</a:t>
            </a:r>
          </a:p>
          <a:p>
            <a:endParaRPr lang="pl-PL" sz="1800" dirty="0" smtClean="0">
              <a:solidFill>
                <a:schemeClr val="tx1"/>
              </a:solidFill>
            </a:endParaRPr>
          </a:p>
          <a:p>
            <a:r>
              <a:rPr lang="pl-PL" sz="1800" dirty="0" smtClean="0">
                <a:solidFill>
                  <a:schemeClr val="tx1"/>
                </a:solidFill>
              </a:rPr>
              <a:t>OPRACOWANIE: POWIATOWE CENTRUM POMOCY RODZINIE </a:t>
            </a:r>
          </a:p>
          <a:p>
            <a:r>
              <a:rPr lang="pl-PL" sz="1800" dirty="0" smtClean="0">
                <a:solidFill>
                  <a:schemeClr val="tx1"/>
                </a:solidFill>
              </a:rPr>
              <a:t>W BRZESKU</a:t>
            </a:r>
            <a:endParaRPr lang="pl-PL" sz="18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289451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pl-PL" b="1" i="1" dirty="0" smtClean="0">
                <a:latin typeface="Bookman Old Style" pitchFamily="18" charset="0"/>
              </a:rPr>
              <a:t>4. Zmiana  sytuacji  prawnej   rodzin   </a:t>
            </a:r>
          </a:p>
          <a:p>
            <a:pPr algn="just">
              <a:buNone/>
            </a:pPr>
            <a:r>
              <a:rPr lang="pl-PL" b="1" i="1" dirty="0" smtClean="0">
                <a:latin typeface="Bookman Old Style" pitchFamily="18" charset="0"/>
              </a:rPr>
              <a:t>    zastępczych    zawodowych                         </a:t>
            </a:r>
          </a:p>
          <a:p>
            <a:pPr algn="just">
              <a:buNone/>
            </a:pPr>
            <a:r>
              <a:rPr lang="pl-PL" b="1" i="1" dirty="0" smtClean="0">
                <a:latin typeface="Bookman Old Style" pitchFamily="18" charset="0"/>
              </a:rPr>
              <a:t>    i   prowadzących   rodzinny   dom     </a:t>
            </a:r>
          </a:p>
          <a:p>
            <a:pPr algn="just">
              <a:buNone/>
            </a:pPr>
            <a:r>
              <a:rPr lang="pl-PL" b="1" i="1" dirty="0" smtClean="0">
                <a:latin typeface="Bookman Old Style" pitchFamily="18" charset="0"/>
              </a:rPr>
              <a:t>    dziecka.</a:t>
            </a:r>
          </a:p>
          <a:p>
            <a:pPr algn="just">
              <a:buNone/>
            </a:pPr>
            <a:r>
              <a:rPr lang="pl-PL" dirty="0" smtClean="0"/>
              <a:t>    </a:t>
            </a:r>
          </a:p>
          <a:p>
            <a:pPr algn="just">
              <a:buNone/>
            </a:pPr>
            <a:r>
              <a:rPr lang="pl-PL" dirty="0" smtClean="0"/>
              <a:t> </a:t>
            </a:r>
            <a:endParaRPr lang="pl-PL" dirty="0"/>
          </a:p>
        </p:txBody>
      </p:sp>
      <p:sp>
        <p:nvSpPr>
          <p:cNvPr id="4" name="Prostokąt 3"/>
          <p:cNvSpPr/>
          <p:nvPr/>
        </p:nvSpPr>
        <p:spPr>
          <a:xfrm>
            <a:off x="395536" y="3429000"/>
            <a:ext cx="8136904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buNone/>
            </a:pPr>
            <a:r>
              <a:rPr lang="pl-PL" sz="3200" b="1" i="1" dirty="0" smtClean="0">
                <a:latin typeface="Bookman Old Style" pitchFamily="18" charset="0"/>
              </a:rPr>
              <a:t>5. Zwiększenie oraz waloryzacja    </a:t>
            </a:r>
          </a:p>
          <a:p>
            <a:pPr algn="just">
              <a:buNone/>
            </a:pPr>
            <a:r>
              <a:rPr lang="pl-PL" sz="3200" b="1" i="1" dirty="0" smtClean="0">
                <a:latin typeface="Bookman Old Style" pitchFamily="18" charset="0"/>
              </a:rPr>
              <a:t>    świadczeń.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pl-PL" dirty="0" smtClean="0"/>
              <a:t>Podział pracy z rodziną zastępczą- PCPR</a:t>
            </a:r>
            <a:endParaRPr lang="pl-PL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251520" y="1484784"/>
          <a:ext cx="8568952" cy="482453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8" name="Elipsa 7"/>
          <p:cNvSpPr/>
          <p:nvPr/>
        </p:nvSpPr>
        <p:spPr>
          <a:xfrm>
            <a:off x="971600" y="1556792"/>
            <a:ext cx="2808312" cy="986408"/>
          </a:xfrm>
          <a:prstGeom prst="ellipse">
            <a:avLst/>
          </a:prstGeom>
          <a:solidFill>
            <a:srgbClr val="92D050">
              <a:alpha val="64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WSPARCIE</a:t>
            </a:r>
            <a:endParaRPr lang="pl-PL" sz="2400" dirty="0">
              <a:solidFill>
                <a:schemeClr val="tx1"/>
              </a:solidFill>
            </a:endParaRPr>
          </a:p>
        </p:txBody>
      </p:sp>
      <p:sp>
        <p:nvSpPr>
          <p:cNvPr id="9" name="Strzałka w dół 8"/>
          <p:cNvSpPr/>
          <p:nvPr/>
        </p:nvSpPr>
        <p:spPr>
          <a:xfrm>
            <a:off x="2123728" y="2564904"/>
            <a:ext cx="484632" cy="216024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0" name="Prostokąt zaokrąglony 9"/>
          <p:cNvSpPr/>
          <p:nvPr/>
        </p:nvSpPr>
        <p:spPr>
          <a:xfrm>
            <a:off x="971600" y="2780928"/>
            <a:ext cx="2808312" cy="648072"/>
          </a:xfrm>
          <a:prstGeom prst="roundRect">
            <a:avLst/>
          </a:prstGeom>
          <a:solidFill>
            <a:schemeClr val="accent5">
              <a:lumMod val="75000"/>
              <a:alpha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Organizator </a:t>
            </a:r>
          </a:p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RPZ</a:t>
            </a:r>
            <a:endParaRPr lang="pl-PL" sz="2400" dirty="0">
              <a:solidFill>
                <a:schemeClr val="tx1"/>
              </a:solidFill>
            </a:endParaRPr>
          </a:p>
        </p:txBody>
      </p:sp>
      <p:sp>
        <p:nvSpPr>
          <p:cNvPr id="11" name="Strzałka w dół 10"/>
          <p:cNvSpPr/>
          <p:nvPr/>
        </p:nvSpPr>
        <p:spPr>
          <a:xfrm>
            <a:off x="2123728" y="3429000"/>
            <a:ext cx="484632" cy="216024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2" name="Prostokąt zaokrąglony 11"/>
          <p:cNvSpPr/>
          <p:nvPr/>
        </p:nvSpPr>
        <p:spPr>
          <a:xfrm>
            <a:off x="1115616" y="3645024"/>
            <a:ext cx="2520280" cy="720080"/>
          </a:xfrm>
          <a:prstGeom prst="roundRect">
            <a:avLst/>
          </a:prstGeom>
          <a:solidFill>
            <a:schemeClr val="accent5">
              <a:lumMod val="75000"/>
              <a:alpha val="38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Koordynator RPZ</a:t>
            </a:r>
            <a:endParaRPr lang="pl-PL" sz="2400" dirty="0">
              <a:solidFill>
                <a:schemeClr val="tx1"/>
              </a:solidFill>
            </a:endParaRPr>
          </a:p>
        </p:txBody>
      </p:sp>
      <p:sp>
        <p:nvSpPr>
          <p:cNvPr id="16" name="Strzałka w dół 15"/>
          <p:cNvSpPr/>
          <p:nvPr/>
        </p:nvSpPr>
        <p:spPr>
          <a:xfrm>
            <a:off x="2123728" y="4365104"/>
            <a:ext cx="484632" cy="216024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7" name="Prostokąt zaokrąglony 16"/>
          <p:cNvSpPr/>
          <p:nvPr/>
        </p:nvSpPr>
        <p:spPr>
          <a:xfrm>
            <a:off x="1259632" y="4581128"/>
            <a:ext cx="2376264" cy="720080"/>
          </a:xfrm>
          <a:prstGeom prst="roundRect">
            <a:avLst/>
          </a:prstGeom>
          <a:solidFill>
            <a:schemeClr val="accent5">
              <a:lumMod val="75000"/>
              <a:alpha val="1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Diagnoza sytuacji  rodziny</a:t>
            </a:r>
            <a:endParaRPr lang="pl-PL" sz="2400" dirty="0">
              <a:solidFill>
                <a:schemeClr val="tx1"/>
              </a:solidFill>
            </a:endParaRPr>
          </a:p>
        </p:txBody>
      </p:sp>
      <p:sp>
        <p:nvSpPr>
          <p:cNvPr id="18" name="Strzałka w dół 17"/>
          <p:cNvSpPr/>
          <p:nvPr/>
        </p:nvSpPr>
        <p:spPr>
          <a:xfrm>
            <a:off x="2123728" y="5301208"/>
            <a:ext cx="484632" cy="216024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19" name="Prostokąt zaokrąglony 18"/>
          <p:cNvSpPr/>
          <p:nvPr/>
        </p:nvSpPr>
        <p:spPr>
          <a:xfrm>
            <a:off x="1547664" y="5517232"/>
            <a:ext cx="1584176" cy="648072"/>
          </a:xfrm>
          <a:prstGeom prst="roundRect">
            <a:avLst/>
          </a:prstGeom>
          <a:solidFill>
            <a:schemeClr val="accent5">
              <a:lumMod val="75000"/>
              <a:alpha val="1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Plan pomocy</a:t>
            </a:r>
            <a:endParaRPr lang="pl-PL" sz="24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5292080" y="1628800"/>
            <a:ext cx="2808312" cy="1008112"/>
          </a:xfrm>
          <a:prstGeom prst="ellipse">
            <a:avLst/>
          </a:prstGeom>
          <a:solidFill>
            <a:srgbClr val="92D050">
              <a:alpha val="64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ŚWIADCZENIA</a:t>
            </a:r>
            <a:endParaRPr lang="pl-PL" sz="2400" dirty="0">
              <a:solidFill>
                <a:schemeClr val="tx1"/>
              </a:solidFill>
            </a:endParaRPr>
          </a:p>
        </p:txBody>
      </p:sp>
      <p:sp>
        <p:nvSpPr>
          <p:cNvPr id="21" name="Strzałka w dół 20"/>
          <p:cNvSpPr/>
          <p:nvPr/>
        </p:nvSpPr>
        <p:spPr>
          <a:xfrm>
            <a:off x="6444208" y="2636912"/>
            <a:ext cx="484632" cy="216024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2" name="Prostokąt zaokrąglony 21"/>
          <p:cNvSpPr/>
          <p:nvPr/>
        </p:nvSpPr>
        <p:spPr>
          <a:xfrm>
            <a:off x="5436096" y="2852936"/>
            <a:ext cx="2592288" cy="1080120"/>
          </a:xfrm>
          <a:prstGeom prst="roundRect">
            <a:avLst/>
          </a:prstGeom>
          <a:solidFill>
            <a:schemeClr val="accent5">
              <a:lumMod val="75000"/>
              <a:alpha val="6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Pracownik socjalny /administracyjny</a:t>
            </a:r>
            <a:endParaRPr lang="pl-PL" sz="2400" dirty="0">
              <a:solidFill>
                <a:schemeClr val="tx1"/>
              </a:solidFill>
            </a:endParaRPr>
          </a:p>
        </p:txBody>
      </p:sp>
      <p:sp>
        <p:nvSpPr>
          <p:cNvPr id="23" name="Strzałka w dół 22"/>
          <p:cNvSpPr/>
          <p:nvPr/>
        </p:nvSpPr>
        <p:spPr>
          <a:xfrm>
            <a:off x="6444208" y="3933056"/>
            <a:ext cx="484632" cy="216024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/>
          </a:p>
        </p:txBody>
      </p:sp>
      <p:sp>
        <p:nvSpPr>
          <p:cNvPr id="24" name="Prostokąt zaokrąglony 23"/>
          <p:cNvSpPr/>
          <p:nvPr/>
        </p:nvSpPr>
        <p:spPr>
          <a:xfrm>
            <a:off x="5796136" y="4149080"/>
            <a:ext cx="1872208" cy="936104"/>
          </a:xfrm>
          <a:prstGeom prst="roundRect">
            <a:avLst/>
          </a:prstGeom>
          <a:solidFill>
            <a:schemeClr val="accent5">
              <a:lumMod val="75000"/>
              <a:alpha val="1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 sz="2400" dirty="0" smtClean="0">
              <a:solidFill>
                <a:schemeClr val="tx1"/>
              </a:solidFill>
            </a:endParaRPr>
          </a:p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Ustawa </a:t>
            </a:r>
          </a:p>
          <a:p>
            <a:pPr algn="ctr"/>
            <a:r>
              <a:rPr lang="pl-PL" sz="2400" dirty="0" smtClean="0">
                <a:solidFill>
                  <a:schemeClr val="tx1"/>
                </a:solidFill>
              </a:rPr>
              <a:t>+ tryb KPA</a:t>
            </a:r>
            <a:endParaRPr lang="pl-PL" sz="24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Symbol zastępczy zawartości 5"/>
          <p:cNvGraphicFramePr>
            <a:graphicFrameLocks noGrp="1"/>
          </p:cNvGraphicFramePr>
          <p:nvPr>
            <p:ph idx="1"/>
          </p:nvPr>
        </p:nvGraphicFramePr>
        <p:xfrm>
          <a:off x="457200" y="476672"/>
          <a:ext cx="8229600" cy="564949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7" name="Diagram 6"/>
          <p:cNvGraphicFramePr/>
          <p:nvPr/>
        </p:nvGraphicFramePr>
        <p:xfrm>
          <a:off x="611560" y="548680"/>
          <a:ext cx="7704856" cy="576064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39552" y="476672"/>
            <a:ext cx="8229600" cy="5976664"/>
          </a:xfrm>
          <a:gradFill>
            <a:gsLst>
              <a:gs pos="0">
                <a:srgbClr val="5E9EFF"/>
              </a:gs>
              <a:gs pos="39999">
                <a:srgbClr val="85C2FF"/>
              </a:gs>
              <a:gs pos="70000">
                <a:srgbClr val="C4D6EB"/>
              </a:gs>
              <a:gs pos="100000">
                <a:srgbClr val="FFEBFA"/>
              </a:gs>
            </a:gsLst>
            <a:lin ang="5400000" scaled="0"/>
          </a:gradFill>
        </p:spPr>
        <p:txBody>
          <a:bodyPr>
            <a:normAutofit fontScale="40000" lnSpcReduction="20000"/>
          </a:bodyPr>
          <a:lstStyle/>
          <a:p>
            <a:pPr algn="just">
              <a:buNone/>
            </a:pPr>
            <a:r>
              <a:rPr lang="pl-PL" b="1" dirty="0" smtClean="0"/>
              <a:t>       </a:t>
            </a:r>
            <a:r>
              <a:rPr lang="pl-PL" sz="6000" b="1" dirty="0" smtClean="0"/>
              <a:t>ZABEZPIECZENIE FINANSOWE W RAMACH POMOCY DZIECKU                   I RODZINIE NA 2012 R. W POWIECIE BRZESKIM PRZEDSTAWIAJĄ PONIŻSZE KWOTY:</a:t>
            </a:r>
          </a:p>
          <a:p>
            <a:pPr algn="just">
              <a:buNone/>
            </a:pPr>
            <a:endParaRPr lang="pl-PL" sz="4000" b="1" dirty="0" smtClean="0"/>
          </a:p>
          <a:p>
            <a:pPr lvl="0"/>
            <a:r>
              <a:rPr lang="pl-PL" sz="7000" dirty="0" smtClean="0"/>
              <a:t>Pomoc finansowa na rodziny funkcjonujące   </a:t>
            </a:r>
            <a:r>
              <a:rPr lang="pl-PL" sz="7000" b="1" dirty="0" smtClean="0"/>
              <a:t>510 738</a:t>
            </a:r>
            <a:r>
              <a:rPr lang="pl-PL" sz="7000" dirty="0" smtClean="0"/>
              <a:t>                                                                                          </a:t>
            </a:r>
          </a:p>
          <a:p>
            <a:pPr lvl="0"/>
            <a:r>
              <a:rPr lang="pl-PL" sz="7000" dirty="0" smtClean="0"/>
              <a:t>Zabezpieczenie środków na nowe rodziny                       zastępcze /nowe dzieci/                                      </a:t>
            </a:r>
            <a:r>
              <a:rPr lang="pl-PL" sz="7000" b="1" dirty="0" smtClean="0"/>
              <a:t>104 262</a:t>
            </a:r>
          </a:p>
          <a:p>
            <a:pPr lvl="0"/>
            <a:r>
              <a:rPr lang="pl-PL" sz="7000" dirty="0" smtClean="0"/>
              <a:t>Zabezpieczenie środków na pomoc jednorazową</a:t>
            </a:r>
          </a:p>
          <a:p>
            <a:pPr lvl="0">
              <a:buNone/>
            </a:pPr>
            <a:r>
              <a:rPr lang="pl-PL" sz="7000" dirty="0" smtClean="0"/>
              <a:t>     i losowe świadczenia                                             </a:t>
            </a:r>
            <a:r>
              <a:rPr lang="pl-PL" sz="7000" b="1" dirty="0" smtClean="0"/>
              <a:t>15 000</a:t>
            </a:r>
          </a:p>
          <a:p>
            <a:r>
              <a:rPr lang="pl-PL" sz="7000" dirty="0" smtClean="0"/>
              <a:t>Pomoc pieniężna dla dzieci przebywających</a:t>
            </a:r>
          </a:p>
          <a:p>
            <a:pPr>
              <a:buNone/>
            </a:pPr>
            <a:r>
              <a:rPr lang="pl-PL" sz="7000" dirty="0" smtClean="0"/>
              <a:t>     w pogotowiu rodzinnym                                       </a:t>
            </a:r>
            <a:r>
              <a:rPr lang="pl-PL" sz="7000" b="1" dirty="0" smtClean="0"/>
              <a:t>10 000</a:t>
            </a:r>
          </a:p>
          <a:p>
            <a:r>
              <a:rPr lang="pl-PL" sz="7000" dirty="0" smtClean="0"/>
              <a:t> Pomoc pieniężna dla dzieci przebywających </a:t>
            </a:r>
          </a:p>
          <a:p>
            <a:pPr>
              <a:buNone/>
            </a:pPr>
            <a:r>
              <a:rPr lang="pl-PL" sz="7000" dirty="0" smtClean="0"/>
              <a:t>      w zawodowej specjalistycznej wielodzietnej</a:t>
            </a:r>
          </a:p>
          <a:p>
            <a:pPr>
              <a:buNone/>
            </a:pPr>
            <a:r>
              <a:rPr lang="pl-PL" sz="7000" dirty="0" smtClean="0"/>
              <a:t>     rodzinie zastępczej                                                </a:t>
            </a:r>
            <a:r>
              <a:rPr lang="pl-PL" sz="7000" b="1" dirty="0" smtClean="0"/>
              <a:t>10 000                  </a:t>
            </a:r>
          </a:p>
          <a:p>
            <a:endParaRPr lang="pl-PL" sz="4700" dirty="0" smtClean="0"/>
          </a:p>
          <a:p>
            <a:pPr algn="just">
              <a:buNone/>
            </a:pPr>
            <a:endParaRPr lang="pl-PL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404664"/>
            <a:ext cx="8229600" cy="1224136"/>
          </a:xfrm>
        </p:spPr>
        <p:txBody>
          <a:bodyPr>
            <a:noAutofit/>
          </a:bodyPr>
          <a:lstStyle/>
          <a:p>
            <a:pPr algn="just"/>
            <a:r>
              <a:rPr lang="pl-PL" sz="2400" b="1" dirty="0" smtClean="0"/>
              <a:t>ZABEZPIECZENIE FINANSOWE W RAMACH POMOCY DZIECKU                   I RODZINIE NA 2012 R. W POWIECIE BRZESKIM c.d. :</a:t>
            </a:r>
            <a:endParaRPr lang="pl-PL" sz="2400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39552" y="1628800"/>
            <a:ext cx="8229600" cy="4525963"/>
          </a:xfrm>
          <a:gradFill flip="none" rotWithShape="1">
            <a:gsLst>
              <a:gs pos="6000">
                <a:srgbClr val="0070C0">
                  <a:alpha val="9000"/>
                </a:srgbClr>
              </a:gs>
              <a:gs pos="50000">
                <a:srgbClr val="0070C0">
                  <a:tint val="44500"/>
                  <a:satMod val="160000"/>
                </a:srgbClr>
              </a:gs>
              <a:gs pos="100000">
                <a:srgbClr val="0070C0">
                  <a:tint val="23500"/>
                  <a:satMod val="160000"/>
                </a:srgbClr>
              </a:gs>
            </a:gsLst>
            <a:lin ang="4800000" scaled="0"/>
            <a:tileRect/>
          </a:gradFill>
        </p:spPr>
        <p:txBody>
          <a:bodyPr>
            <a:normAutofit lnSpcReduction="10000"/>
          </a:bodyPr>
          <a:lstStyle/>
          <a:p>
            <a:pPr>
              <a:buNone/>
            </a:pPr>
            <a:endParaRPr lang="pl-PL" dirty="0" smtClean="0"/>
          </a:p>
          <a:p>
            <a:r>
              <a:rPr lang="pl-PL" b="1" dirty="0" smtClean="0"/>
              <a:t>Usamodzielnienia :</a:t>
            </a:r>
            <a:endParaRPr lang="pl-PL" dirty="0" smtClean="0"/>
          </a:p>
          <a:p>
            <a:pPr>
              <a:buNone/>
            </a:pPr>
            <a:r>
              <a:rPr lang="pl-PL" b="1" dirty="0" smtClean="0"/>
              <a:t>     -  Rodziny zastępcze                               150 000     </a:t>
            </a:r>
            <a:r>
              <a:rPr lang="pl-PL" dirty="0" smtClean="0"/>
              <a:t>                                                                                      </a:t>
            </a:r>
          </a:p>
          <a:p>
            <a:r>
              <a:rPr lang="pl-PL" b="1" dirty="0" smtClean="0"/>
              <a:t>Usamodzielnienia :</a:t>
            </a:r>
            <a:endParaRPr lang="pl-PL" dirty="0" smtClean="0"/>
          </a:p>
          <a:p>
            <a:pPr>
              <a:buNone/>
            </a:pPr>
            <a:r>
              <a:rPr lang="pl-PL" b="1" dirty="0" smtClean="0"/>
              <a:t>     -  Placówki                                                200 000                                                      </a:t>
            </a:r>
            <a:endParaRPr lang="pl-PL" dirty="0" smtClean="0"/>
          </a:p>
          <a:p>
            <a:endParaRPr lang="pl-PL" b="1" dirty="0" smtClean="0"/>
          </a:p>
          <a:p>
            <a:r>
              <a:rPr lang="pl-PL" b="1" dirty="0" smtClean="0"/>
              <a:t>Zabezpieczenie środków na szkolenia rodzin zastępczych                                                 10 000                                </a:t>
            </a:r>
            <a:endParaRPr lang="pl-PL" dirty="0" smtClean="0"/>
          </a:p>
          <a:p>
            <a:pPr>
              <a:buNone/>
            </a:pP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 fontScale="90000"/>
          </a:bodyPr>
          <a:lstStyle/>
          <a:p>
            <a:r>
              <a:rPr lang="pl-PL" sz="2800" b="1" dirty="0" smtClean="0"/>
              <a:t>Podział kompetencji między samorządami</a:t>
            </a:r>
            <a:br>
              <a:rPr lang="pl-PL" sz="2800" b="1" dirty="0" smtClean="0"/>
            </a:br>
            <a:r>
              <a:rPr lang="pl-PL" sz="2800" b="1" dirty="0" smtClean="0"/>
              <a:t>struktura- zakres obowiązków </a:t>
            </a:r>
            <a:endParaRPr lang="pl-PL" sz="2800" b="1" dirty="0"/>
          </a:p>
        </p:txBody>
      </p:sp>
      <p:graphicFrame>
        <p:nvGraphicFramePr>
          <p:cNvPr id="4" name="Symbol zastępczy zawartości 3"/>
          <p:cNvGraphicFramePr>
            <a:graphicFrameLocks noGrp="1"/>
          </p:cNvGraphicFramePr>
          <p:nvPr>
            <p:ph idx="1"/>
          </p:nvPr>
        </p:nvGraphicFramePr>
        <p:xfrm>
          <a:off x="467544" y="1412776"/>
          <a:ext cx="8229600" cy="518457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505475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pl-PL" sz="3600" b="1" dirty="0" smtClean="0"/>
              <a:t>      </a:t>
            </a:r>
            <a:r>
              <a:rPr lang="pl-PL" sz="4000" b="1" dirty="0" smtClean="0"/>
              <a:t>CEL  PRIORYTETOWY PROGRAMU</a:t>
            </a:r>
          </a:p>
          <a:p>
            <a:pPr>
              <a:buNone/>
            </a:pPr>
            <a:endParaRPr lang="pl-PL" sz="4000" dirty="0" smtClean="0"/>
          </a:p>
          <a:p>
            <a:pPr algn="just">
              <a:buNone/>
            </a:pPr>
            <a:r>
              <a:rPr lang="pl-PL" b="1" dirty="0" smtClean="0"/>
              <a:t> </a:t>
            </a:r>
            <a:r>
              <a:rPr lang="pl-PL" sz="3600" b="1" dirty="0" smtClean="0"/>
              <a:t>POWSTANIE      ZINTEGROWANEGO       –</a:t>
            </a:r>
          </a:p>
          <a:p>
            <a:pPr algn="just">
              <a:buNone/>
            </a:pPr>
            <a:r>
              <a:rPr lang="pl-PL" sz="3600" b="1" dirty="0" smtClean="0"/>
              <a:t>KOMPLEKSOWEGO      I      SKUTECZNEGO</a:t>
            </a:r>
            <a:endParaRPr lang="pl-PL" sz="3600" dirty="0" smtClean="0"/>
          </a:p>
          <a:p>
            <a:pPr algn="just">
              <a:buNone/>
            </a:pPr>
            <a:r>
              <a:rPr lang="pl-PL" sz="3600" b="1" dirty="0" smtClean="0"/>
              <a:t>SYSTEMU POMOCY DZIECKU  I  RODZINIE             </a:t>
            </a:r>
          </a:p>
          <a:p>
            <a:pPr algn="just">
              <a:buNone/>
            </a:pPr>
            <a:r>
              <a:rPr lang="pl-PL" sz="3600" b="1" dirty="0" smtClean="0"/>
              <a:t>ORAZ         WZMOCNIENIE            RODZINY                                 </a:t>
            </a:r>
          </a:p>
          <a:p>
            <a:pPr algn="just">
              <a:buNone/>
            </a:pPr>
            <a:r>
              <a:rPr lang="pl-PL" sz="3600" b="1" dirty="0" smtClean="0"/>
              <a:t>W     JEJ     FUNKCJACH       OPIEKUŃCZO  -</a:t>
            </a:r>
          </a:p>
          <a:p>
            <a:pPr algn="just">
              <a:buNone/>
            </a:pPr>
            <a:r>
              <a:rPr lang="pl-PL" sz="3600" b="1" dirty="0" smtClean="0"/>
              <a:t>WYCHOWAWCZYCH        W         POWIECIE</a:t>
            </a:r>
          </a:p>
          <a:p>
            <a:pPr algn="just">
              <a:buNone/>
            </a:pPr>
            <a:r>
              <a:rPr lang="pl-PL" sz="3600" b="1" dirty="0" smtClean="0"/>
              <a:t>BRZESKIM.</a:t>
            </a:r>
            <a:endParaRPr lang="pl-PL" sz="3600" dirty="0" smtClean="0"/>
          </a:p>
          <a:p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b="1" dirty="0" smtClean="0"/>
              <a:t>Cele szczegółowe</a:t>
            </a:r>
            <a:endParaRPr lang="pl-PL" b="1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pl-PL" sz="3600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pl-PL" sz="3600" b="1" i="1" dirty="0" smtClean="0">
                <a:latin typeface="Andalus" pitchFamily="18" charset="-78"/>
                <a:cs typeface="Andalus" pitchFamily="18" charset="-78"/>
              </a:rPr>
              <a:t>1.  Tworzenie systemu wsparcia dziecka                 i rodziny w ich naturalnym środowisku</a:t>
            </a:r>
            <a:endParaRPr lang="pl-PL" sz="3600" b="1" i="1" dirty="0"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8" name="Pagon 7"/>
          <p:cNvSpPr/>
          <p:nvPr/>
        </p:nvSpPr>
        <p:spPr>
          <a:xfrm>
            <a:off x="7956376" y="6021288"/>
            <a:ext cx="484632" cy="484632"/>
          </a:xfrm>
          <a:prstGeom prst="chevron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pl-PL" b="1" i="1" dirty="0" smtClean="0"/>
          </a:p>
          <a:p>
            <a:pPr algn="just">
              <a:buNone/>
            </a:pPr>
            <a:r>
              <a:rPr lang="pl-PL" sz="3600" b="1" i="1" dirty="0" smtClean="0">
                <a:latin typeface="Andalus" pitchFamily="18" charset="-78"/>
                <a:cs typeface="Andalus" pitchFamily="18" charset="-78"/>
              </a:rPr>
              <a:t>2. Wspieranie rozwoju różnych form rodzicielstwa zastępczego</a:t>
            </a:r>
            <a:endParaRPr lang="pl-PL" sz="3600" b="1" i="1" dirty="0"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5" name="Pagon 4"/>
          <p:cNvSpPr/>
          <p:nvPr/>
        </p:nvSpPr>
        <p:spPr>
          <a:xfrm>
            <a:off x="7884368" y="6093296"/>
            <a:ext cx="484632" cy="484632"/>
          </a:xfrm>
          <a:prstGeom prst="chevron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/>
          <a:lstStyle/>
          <a:p>
            <a:pPr>
              <a:buNone/>
            </a:pPr>
            <a:endParaRPr lang="pl-PL" b="1" i="1" dirty="0" smtClean="0"/>
          </a:p>
          <a:p>
            <a:pPr algn="just">
              <a:buNone/>
            </a:pPr>
            <a:r>
              <a:rPr lang="pl-PL" sz="3600" b="1" i="1" dirty="0" smtClean="0">
                <a:latin typeface="Andalus" pitchFamily="18" charset="-78"/>
                <a:cs typeface="Andalus" pitchFamily="18" charset="-78"/>
              </a:rPr>
              <a:t>4. 	Organizowanie   pomocy  i  wsparcia                          </a:t>
            </a:r>
          </a:p>
          <a:p>
            <a:pPr algn="just">
              <a:buNone/>
            </a:pPr>
            <a:r>
              <a:rPr lang="pl-PL" sz="3600" b="1" i="1" dirty="0" smtClean="0">
                <a:latin typeface="Andalus" pitchFamily="18" charset="-78"/>
                <a:cs typeface="Andalus" pitchFamily="18" charset="-78"/>
              </a:rPr>
              <a:t>      w    procesie    usamodzielniania     się                                  </a:t>
            </a:r>
          </a:p>
          <a:p>
            <a:pPr algn="just">
              <a:buNone/>
            </a:pPr>
            <a:r>
              <a:rPr lang="pl-PL" sz="3600" b="1" i="1" dirty="0" smtClean="0">
                <a:latin typeface="Andalus" pitchFamily="18" charset="-78"/>
                <a:cs typeface="Andalus" pitchFamily="18" charset="-78"/>
              </a:rPr>
              <a:t>     i integracji ze środowiskiem wychowankom opuszczającym niektóre typy  placówek  i  rodziny  zastępcze</a:t>
            </a:r>
            <a:endParaRPr lang="pl-PL" sz="3600" b="1" i="1" dirty="0"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5" name="Pagon 4"/>
          <p:cNvSpPr/>
          <p:nvPr/>
        </p:nvSpPr>
        <p:spPr>
          <a:xfrm>
            <a:off x="7740352" y="6165304"/>
            <a:ext cx="484632" cy="484632"/>
          </a:xfrm>
          <a:prstGeom prst="chevron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14202"/>
          </a:xfrm>
        </p:spPr>
        <p:txBody>
          <a:bodyPr>
            <a:normAutofit fontScale="90000"/>
          </a:bodyPr>
          <a:lstStyle/>
          <a:p>
            <a:pPr algn="just"/>
            <a:r>
              <a:rPr lang="pl-PL" sz="2400" b="1" i="1" dirty="0" smtClean="0">
                <a:latin typeface="Andalus" pitchFamily="18" charset="-78"/>
                <a:cs typeface="Andalus" pitchFamily="18" charset="-78"/>
              </a:rPr>
              <a:t>  	„Rodzina </a:t>
            </a:r>
            <a:r>
              <a:rPr lang="pl-PL" sz="2400" b="1" i="1" dirty="0">
                <a:latin typeface="Andalus" pitchFamily="18" charset="-78"/>
                <a:cs typeface="Andalus" pitchFamily="18" charset="-78"/>
              </a:rPr>
              <a:t>wpływa na osobowość, kształtując losy jej członków. </a:t>
            </a:r>
            <a:r>
              <a:rPr lang="pl-PL" sz="2400" b="1" i="1" dirty="0" smtClean="0">
                <a:latin typeface="Andalus" pitchFamily="18" charset="-78"/>
                <a:cs typeface="Andalus" pitchFamily="18" charset="-78"/>
              </a:rPr>
              <a:t>                              </a:t>
            </a:r>
            <a:br>
              <a:rPr lang="pl-PL" sz="2400" b="1" i="1" dirty="0" smtClean="0">
                <a:latin typeface="Andalus" pitchFamily="18" charset="-78"/>
                <a:cs typeface="Andalus" pitchFamily="18" charset="-78"/>
              </a:rPr>
            </a:br>
            <a:r>
              <a:rPr lang="pl-PL" sz="2400" b="1" i="1" dirty="0" smtClean="0">
                <a:latin typeface="Andalus" pitchFamily="18" charset="-78"/>
                <a:cs typeface="Andalus" pitchFamily="18" charset="-78"/>
              </a:rPr>
              <a:t>   Jeśli jej kondycja </a:t>
            </a:r>
            <a:r>
              <a:rPr lang="pl-PL" sz="2400" b="1" i="1" dirty="0">
                <a:latin typeface="Andalus" pitchFamily="18" charset="-78"/>
                <a:cs typeface="Andalus" pitchFamily="18" charset="-78"/>
              </a:rPr>
              <a:t>pogarsza </a:t>
            </a:r>
            <a:r>
              <a:rPr lang="pl-PL" sz="2400" b="1" i="1" dirty="0" smtClean="0">
                <a:latin typeface="Andalus" pitchFamily="18" charset="-78"/>
                <a:cs typeface="Andalus" pitchFamily="18" charset="-78"/>
              </a:rPr>
              <a:t>się, </a:t>
            </a:r>
            <a:r>
              <a:rPr lang="pl-PL" sz="2400" b="1" i="1" dirty="0">
                <a:latin typeface="Andalus" pitchFamily="18" charset="-78"/>
                <a:cs typeface="Andalus" pitchFamily="18" charset="-78"/>
              </a:rPr>
              <a:t>wpływa to destrukcyjnie </a:t>
            </a:r>
            <a:r>
              <a:rPr lang="pl-PL" sz="2400" b="1" i="1" dirty="0" smtClean="0">
                <a:latin typeface="Andalus" pitchFamily="18" charset="-78"/>
                <a:cs typeface="Andalus" pitchFamily="18" charset="-78"/>
              </a:rPr>
              <a:t>                        </a:t>
            </a:r>
            <a:br>
              <a:rPr lang="pl-PL" sz="2400" b="1" i="1" dirty="0" smtClean="0">
                <a:latin typeface="Andalus" pitchFamily="18" charset="-78"/>
                <a:cs typeface="Andalus" pitchFamily="18" charset="-78"/>
              </a:rPr>
            </a:br>
            <a:r>
              <a:rPr lang="pl-PL" sz="2400" b="1" i="1" dirty="0">
                <a:latin typeface="Andalus" pitchFamily="18" charset="-78"/>
                <a:cs typeface="Andalus" pitchFamily="18" charset="-78"/>
              </a:rPr>
              <a:t> </a:t>
            </a:r>
            <a:r>
              <a:rPr lang="pl-PL" sz="2400" b="1" i="1" dirty="0" smtClean="0">
                <a:latin typeface="Andalus" pitchFamily="18" charset="-78"/>
                <a:cs typeface="Andalus" pitchFamily="18" charset="-78"/>
              </a:rPr>
              <a:t>  na funkcjonowanie nie tylko </a:t>
            </a:r>
            <a:r>
              <a:rPr lang="pl-PL" sz="2400" b="1" i="1" dirty="0">
                <a:latin typeface="Andalus" pitchFamily="18" charset="-78"/>
                <a:cs typeface="Andalus" pitchFamily="18" charset="-78"/>
              </a:rPr>
              <a:t>jednostki, ale również społeczeństwa.”</a:t>
            </a:r>
            <a:r>
              <a:rPr lang="pl-PL" sz="1600" dirty="0"/>
              <a:t/>
            </a:r>
            <a:br>
              <a:rPr lang="pl-PL" sz="1600" dirty="0"/>
            </a:br>
            <a:endParaRPr lang="pl-PL" sz="1600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988840"/>
            <a:ext cx="8229600" cy="4137323"/>
          </a:xfrm>
        </p:spPr>
        <p:txBody>
          <a:bodyPr>
            <a:normAutofit fontScale="70000" lnSpcReduction="20000"/>
          </a:bodyPr>
          <a:lstStyle/>
          <a:p>
            <a:pPr algn="just">
              <a:lnSpc>
                <a:spcPct val="170000"/>
              </a:lnSpc>
              <a:buNone/>
            </a:pPr>
            <a:r>
              <a:rPr lang="pl-PL" b="1" dirty="0" smtClean="0"/>
              <a:t>    		 SPRAWMY</a:t>
            </a:r>
            <a:r>
              <a:rPr lang="pl-PL" b="1" dirty="0"/>
              <a:t>, ABY KAŻDA RODZINA W </a:t>
            </a:r>
            <a:r>
              <a:rPr lang="pl-PL" b="1" dirty="0" smtClean="0"/>
              <a:t>POWIECIE BRZESKIM BYŁA</a:t>
            </a:r>
            <a:r>
              <a:rPr lang="pl-PL" dirty="0" smtClean="0"/>
              <a:t> </a:t>
            </a:r>
            <a:r>
              <a:rPr lang="pl-PL" b="1" dirty="0" smtClean="0"/>
              <a:t>ŚWIADOMA </a:t>
            </a:r>
            <a:r>
              <a:rPr lang="pl-PL" b="1" dirty="0"/>
              <a:t>I MIAŁA </a:t>
            </a:r>
            <a:r>
              <a:rPr lang="pl-PL" b="1" dirty="0" smtClean="0"/>
              <a:t>ABSOLUTNĄ </a:t>
            </a:r>
            <a:r>
              <a:rPr lang="pl-PL" b="1" dirty="0"/>
              <a:t>PEWNOŚĆ, ŻE BĘDĄC </a:t>
            </a:r>
            <a:r>
              <a:rPr lang="pl-PL" b="1" dirty="0" smtClean="0"/>
              <a:t>                            W </a:t>
            </a:r>
            <a:r>
              <a:rPr lang="pl-PL" b="1" dirty="0"/>
              <a:t>SYTUACJI KRYZYSOWEJ – TRUDNEJ ŻYCIOWO, MOŻE </a:t>
            </a:r>
            <a:r>
              <a:rPr lang="pl-PL" b="1" dirty="0" smtClean="0"/>
              <a:t>LICZYĆ</a:t>
            </a:r>
            <a:r>
              <a:rPr lang="pl-PL" dirty="0" smtClean="0"/>
              <a:t>                  </a:t>
            </a:r>
            <a:r>
              <a:rPr lang="pl-PL" b="1" dirty="0" smtClean="0"/>
              <a:t>NA </a:t>
            </a:r>
            <a:r>
              <a:rPr lang="pl-PL" b="1" dirty="0"/>
              <a:t>SKUTECZNĄ POMOC DZIĘKI ISTNIEJĄCEMU W </a:t>
            </a:r>
            <a:r>
              <a:rPr lang="pl-PL" b="1" dirty="0" smtClean="0"/>
              <a:t>POWIECIE</a:t>
            </a:r>
            <a:r>
              <a:rPr lang="pl-PL" dirty="0" smtClean="0"/>
              <a:t> </a:t>
            </a:r>
            <a:r>
              <a:rPr lang="pl-PL" b="1" dirty="0" smtClean="0"/>
              <a:t>KOMPLEKSOWEMU </a:t>
            </a:r>
            <a:r>
              <a:rPr lang="pl-PL" b="1" dirty="0"/>
              <a:t>– ZINTEGROWANEMU – </a:t>
            </a:r>
            <a:r>
              <a:rPr lang="pl-PL" b="1" dirty="0" smtClean="0"/>
              <a:t>SKUTECZNEMU PROGRAMOWI UDZIELANIA POMOCY DZIECKU I RODZINIE.</a:t>
            </a:r>
            <a:endParaRPr lang="pl-PL" dirty="0" smtClean="0"/>
          </a:p>
          <a:p>
            <a:pPr algn="just">
              <a:lnSpc>
                <a:spcPct val="120000"/>
              </a:lnSpc>
              <a:buNone/>
            </a:pPr>
            <a:r>
              <a:rPr lang="pl-PL" dirty="0"/>
              <a:t> </a:t>
            </a:r>
          </a:p>
          <a:p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/>
          <a:lstStyle/>
          <a:p>
            <a:pPr>
              <a:buNone/>
            </a:pPr>
            <a:endParaRPr lang="pl-PL" b="1" i="1" dirty="0" smtClean="0"/>
          </a:p>
          <a:p>
            <a:pPr algn="just">
              <a:buNone/>
            </a:pPr>
            <a:r>
              <a:rPr lang="pl-PL" sz="3600" b="1" i="1" dirty="0" smtClean="0">
                <a:latin typeface="Andalus" pitchFamily="18" charset="-78"/>
                <a:cs typeface="Andalus" pitchFamily="18" charset="-78"/>
              </a:rPr>
              <a:t>5. Zapobieganie niedostosowaniu społecznemu i przestępczości wśród dzieci i młodzieży</a:t>
            </a:r>
            <a:endParaRPr lang="pl-PL" sz="3600" b="1" i="1" dirty="0"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Pagon 3"/>
          <p:cNvSpPr/>
          <p:nvPr/>
        </p:nvSpPr>
        <p:spPr>
          <a:xfrm>
            <a:off x="7740352" y="6165304"/>
            <a:ext cx="484632" cy="484632"/>
          </a:xfrm>
          <a:prstGeom prst="chevron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l-PL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just">
              <a:buNone/>
            </a:pPr>
            <a:r>
              <a:rPr lang="pl-PL" sz="3600" b="1" i="1" dirty="0" smtClean="0">
                <a:latin typeface="Andalus" pitchFamily="18" charset="-78"/>
                <a:cs typeface="Andalus" pitchFamily="18" charset="-78"/>
              </a:rPr>
              <a:t>6. Podnoszenie jakości świadczonych usług w zakresie pomocy dziecku                      i rodzinie</a:t>
            </a:r>
            <a:endParaRPr lang="pl-PL" sz="3600" b="1" i="1" dirty="0"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83568" y="476672"/>
            <a:ext cx="8229600" cy="6192688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pl-PL" sz="3600" b="1" i="1" dirty="0" smtClean="0">
                <a:latin typeface="Bookman Old Style" pitchFamily="18" charset="0"/>
              </a:rPr>
              <a:t> Przewidywane efekty i rezultaty programu</a:t>
            </a:r>
          </a:p>
          <a:p>
            <a:pPr algn="just"/>
            <a:r>
              <a:rPr lang="pl-PL" b="1" i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Wzmocnienie więzi w rodzinach biologicznych</a:t>
            </a:r>
          </a:p>
          <a:p>
            <a:pPr algn="just"/>
            <a:r>
              <a:rPr lang="pl-PL" b="1" i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Wzrost świadomości społeczeństwa                     w sprawie opieki zastępczej</a:t>
            </a:r>
          </a:p>
          <a:p>
            <a:pPr algn="just"/>
            <a:r>
              <a:rPr lang="pl-PL" b="1" i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Rozwój rodzinnych form pieczy zastępczej</a:t>
            </a:r>
          </a:p>
          <a:p>
            <a:pPr algn="just"/>
            <a:endParaRPr lang="pl-PL" b="1" i="1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algn="just"/>
            <a:endParaRPr lang="pl-PL" b="1" i="1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algn="just"/>
            <a:endParaRPr lang="pl-PL" b="1" i="1" dirty="0" smtClean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  <a:p>
            <a:pPr algn="just">
              <a:buNone/>
            </a:pPr>
            <a:r>
              <a:rPr lang="pl-PL" b="1" i="1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                                   </a:t>
            </a:r>
            <a:r>
              <a:rPr lang="pl-PL" i="1" dirty="0" smtClean="0">
                <a:latin typeface="Arabic Typesetting" pitchFamily="66" charset="-78"/>
                <a:ea typeface="Arial Unicode MS" pitchFamily="34" charset="-128"/>
                <a:cs typeface="Arabic Typesetting" pitchFamily="66" charset="-78"/>
              </a:rPr>
              <a:t>Dziękujemy za uwagę</a:t>
            </a:r>
            <a:endParaRPr lang="pl-PL" b="1" i="1" dirty="0">
              <a:latin typeface="Arabic Typesetting" pitchFamily="66" charset="-78"/>
              <a:ea typeface="Arial Unicode MS" pitchFamily="34" charset="-128"/>
              <a:cs typeface="Arabic Typesetting" pitchFamily="66" charset="-7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548680"/>
            <a:ext cx="8229600" cy="557748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pl-PL" b="1" dirty="0" smtClean="0"/>
              <a:t>    Art. 71. </a:t>
            </a:r>
            <a:endParaRPr lang="pl-PL" dirty="0" smtClean="0"/>
          </a:p>
          <a:p>
            <a:pPr lvl="0" algn="just"/>
            <a:r>
              <a:rPr lang="pl-PL" dirty="0" smtClean="0"/>
              <a:t>Państwo w swojej polityce społecznej                                  i gospodarczej uwzględnia dobro rodziny. Rodziny znajdujące się w trudnej sytuacji materialnej                     i społecznej, zwłaszcza wielodzietne i niepełne, mają prawo do szczególnej pomocy ze strony władz publicznych. </a:t>
            </a:r>
          </a:p>
          <a:p>
            <a:pPr lvl="0" algn="just"/>
            <a:r>
              <a:rPr lang="pl-PL" dirty="0" smtClean="0"/>
              <a:t>Matka przed i po urodzeniu dziecka ma prawo               do szczególnej pomocy władz publicznych, której zakres określa ustawa.</a:t>
            </a:r>
          </a:p>
          <a:p>
            <a:pPr>
              <a:buNone/>
            </a:pPr>
            <a:r>
              <a:rPr lang="pl-PL" dirty="0" smtClean="0"/>
              <a:t>                                                                   </a:t>
            </a:r>
          </a:p>
          <a:p>
            <a:pPr>
              <a:buNone/>
            </a:pPr>
            <a:r>
              <a:rPr lang="pl-PL" dirty="0" smtClean="0"/>
              <a:t>                                                     Konstytucja RP</a:t>
            </a: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5793507"/>
          </a:xfrm>
        </p:spPr>
        <p:txBody>
          <a:bodyPr>
            <a:normAutofit fontScale="77500" lnSpcReduction="20000"/>
          </a:bodyPr>
          <a:lstStyle/>
          <a:p>
            <a:pPr algn="just">
              <a:buNone/>
            </a:pPr>
            <a:r>
              <a:rPr lang="pl-PL" b="1" dirty="0" smtClean="0"/>
              <a:t>  	    „Dla dobra dzieci, które potrzebują szczególnej ochrony                   i pomocy ze strony dorosłych, środowiska rodzinnego, atmosfery szczęścia, miłości i zrozumienia, w trosce               o ich harmonijny rozwój i przyszłą samodzielność życiową, dla zapewnienia ochrony przysługujących im praw                          i wolności, dla dobra rodziny, która jest podstawową komórką społeczeństwa oraz naturalnym środowiskiem rozwoju, i dobra wszystkich jej członków,                                          a w szczególności dzieci, w przekonaniu, że skuteczna pomoc dla rodziny przeżywającej trudności                                       w opiekowaniu się i wychowywaniu dzieci oraz skuteczna ochrona dzieci i pomoc dla nich może być osiągnięta przez współpracę wszystkich osób, instytucji i organizacji pracujących z dziećmi  i rodzicami.”</a:t>
            </a:r>
          </a:p>
          <a:p>
            <a:pPr algn="just">
              <a:buNone/>
            </a:pPr>
            <a:r>
              <a:rPr lang="pl-PL" i="1" dirty="0" smtClean="0"/>
              <a:t>    </a:t>
            </a:r>
          </a:p>
          <a:p>
            <a:pPr algn="just">
              <a:buNone/>
            </a:pPr>
            <a:r>
              <a:rPr lang="pl-PL" i="1" dirty="0" smtClean="0"/>
              <a:t>     </a:t>
            </a:r>
            <a:r>
              <a:rPr lang="pl-PL" sz="3300" i="1" dirty="0" smtClean="0"/>
              <a:t>Ustawa z dnia 9 czerwca 2011r. o wspieraniu rodziny                    i systemie pieczy zastępczej</a:t>
            </a:r>
          </a:p>
          <a:p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904656"/>
          </a:xfrm>
        </p:spPr>
        <p:txBody>
          <a:bodyPr>
            <a:normAutofit fontScale="85000" lnSpcReduction="10000"/>
          </a:bodyPr>
          <a:lstStyle/>
          <a:p>
            <a:pPr algn="just">
              <a:buNone/>
            </a:pPr>
            <a:r>
              <a:rPr lang="pl-PL" b="1" i="1" dirty="0" smtClean="0"/>
              <a:t>Ustawa z dnia 9 czerwca 2011r o wspieraniu rodziny                    i systemie pieczy zastępczej określa:    </a:t>
            </a:r>
          </a:p>
          <a:p>
            <a:pPr algn="just">
              <a:buNone/>
            </a:pPr>
            <a:r>
              <a:rPr lang="pl-PL" i="1" dirty="0" smtClean="0"/>
              <a:t>                                                             </a:t>
            </a:r>
            <a:endParaRPr lang="pl-PL" b="1" dirty="0" smtClean="0"/>
          </a:p>
          <a:p>
            <a:pPr algn="just">
              <a:buNone/>
            </a:pPr>
            <a:r>
              <a:rPr lang="pl-PL" b="1" dirty="0" smtClean="0"/>
              <a:t>1. zasady i formy wspierania rodziny przeżywającej trudności w wypełnianiu funkcji opiekuńczo-wychowawczych;</a:t>
            </a:r>
            <a:endParaRPr lang="pl-PL" dirty="0" smtClean="0"/>
          </a:p>
          <a:p>
            <a:pPr algn="just">
              <a:buNone/>
            </a:pPr>
            <a:r>
              <a:rPr lang="pl-PL" b="1" dirty="0" smtClean="0"/>
              <a:t>2. zasady i formy sprawowania pieczy zastępczej                       oraz pomocy w usamodzielnianiu jej pełnoletnich wychowanków;</a:t>
            </a:r>
            <a:endParaRPr lang="pl-PL" dirty="0" smtClean="0"/>
          </a:p>
          <a:p>
            <a:pPr algn="just">
              <a:buNone/>
            </a:pPr>
            <a:r>
              <a:rPr lang="pl-PL" b="1" dirty="0" smtClean="0"/>
              <a:t>3. zadania administracji publicznej w zakresie wspierania rodziny i systemu pieczy zastępczej;</a:t>
            </a:r>
            <a:endParaRPr lang="pl-PL" dirty="0" smtClean="0"/>
          </a:p>
          <a:p>
            <a:pPr algn="just">
              <a:buNone/>
            </a:pPr>
            <a:r>
              <a:rPr lang="pl-PL" b="1" dirty="0" smtClean="0"/>
              <a:t>4. zasady finansowania wspierania rodziny i systemu pieczy zastępczej;</a:t>
            </a:r>
            <a:endParaRPr lang="pl-PL" dirty="0" smtClean="0"/>
          </a:p>
          <a:p>
            <a:pPr algn="just">
              <a:buNone/>
            </a:pPr>
            <a:r>
              <a:rPr lang="pl-PL" b="1" dirty="0" smtClean="0"/>
              <a:t>5.  zadania w zakresie postępowania adopcyjnego.</a:t>
            </a:r>
            <a:endParaRPr lang="pl-PL" dirty="0" smtClean="0"/>
          </a:p>
          <a:p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476672"/>
            <a:ext cx="8291264" cy="5649491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pl-PL" sz="29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     Aby móc kompleksowo i skutecznie</a:t>
            </a:r>
          </a:p>
          <a:p>
            <a:pPr algn="just">
              <a:buNone/>
            </a:pPr>
            <a:r>
              <a:rPr lang="pl-PL" sz="29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pomagać    rodzinom ,   oprócz   nowej</a:t>
            </a:r>
          </a:p>
          <a:p>
            <a:pPr algn="just">
              <a:buNone/>
            </a:pPr>
            <a:r>
              <a:rPr lang="pl-PL" sz="29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ustawy,  należy  stworzyć   powiatowy</a:t>
            </a:r>
          </a:p>
          <a:p>
            <a:pPr algn="just">
              <a:buNone/>
            </a:pPr>
            <a:r>
              <a:rPr lang="pl-PL" sz="29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program  -   system   pomocy   dziecku                    </a:t>
            </a:r>
          </a:p>
          <a:p>
            <a:pPr algn="just">
              <a:buNone/>
            </a:pPr>
            <a:r>
              <a:rPr lang="pl-PL" sz="29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i   rodzinie    uwzględniający    lokalne</a:t>
            </a:r>
          </a:p>
          <a:p>
            <a:pPr algn="just">
              <a:buNone/>
            </a:pPr>
            <a:r>
              <a:rPr lang="pl-PL" sz="2900" b="1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realia.</a:t>
            </a:r>
            <a:r>
              <a:rPr lang="pl-PL" sz="2900" dirty="0" smtClean="0">
                <a:latin typeface="Verdana" pitchFamily="34" charset="0"/>
                <a:ea typeface="Verdana" pitchFamily="34" charset="0"/>
                <a:cs typeface="Verdana" pitchFamily="34" charset="0"/>
              </a:rPr>
              <a:t> </a:t>
            </a:r>
            <a:endParaRPr lang="pl-PL" sz="2900" dirty="0">
              <a:latin typeface="Verdana" pitchFamily="34" charset="0"/>
              <a:ea typeface="Verdana" pitchFamily="34" charset="0"/>
              <a:cs typeface="Verdana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pl-PL" b="1" dirty="0" smtClean="0"/>
              <a:t>NAJISTOTNIEJSZE     ZMIANY    WPROWADZONE</a:t>
            </a:r>
          </a:p>
          <a:p>
            <a:pPr algn="just">
              <a:buNone/>
            </a:pPr>
            <a:r>
              <a:rPr lang="pl-PL" b="1" dirty="0" smtClean="0"/>
              <a:t>PRZEZ    USTAWĘ    O    WSPIERANIU    RODZINY                        </a:t>
            </a:r>
          </a:p>
          <a:p>
            <a:pPr algn="just">
              <a:buNone/>
            </a:pPr>
            <a:r>
              <a:rPr lang="pl-PL" b="1" dirty="0" smtClean="0"/>
              <a:t>I    SYSTEMIE    PIECZY    ZASTĘPCZEJ  TO:</a:t>
            </a:r>
          </a:p>
          <a:p>
            <a:pPr algn="just">
              <a:buNone/>
            </a:pPr>
            <a:endParaRPr lang="pl-PL" dirty="0" smtClean="0"/>
          </a:p>
          <a:p>
            <a:pPr algn="just">
              <a:buNone/>
            </a:pPr>
            <a:endParaRPr lang="pl-PL" dirty="0" smtClean="0"/>
          </a:p>
          <a:p>
            <a:pPr marL="514350" indent="-514350" algn="just">
              <a:buAutoNum type="arabicPeriod"/>
            </a:pPr>
            <a:r>
              <a:rPr lang="pl-PL" b="1" i="1" dirty="0" smtClean="0">
                <a:latin typeface="Bookman Old Style" pitchFamily="18" charset="0"/>
                <a:cs typeface="Andalus" pitchFamily="18" charset="-78"/>
              </a:rPr>
              <a:t>Wsparcie rodzin biologicznych i zastępczych oraz zmniejszenie liczebności dużych domów dziecka.   </a:t>
            </a:r>
          </a:p>
          <a:p>
            <a:pPr algn="just">
              <a:buNone/>
            </a:pPr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404664"/>
            <a:ext cx="8363272" cy="5721499"/>
          </a:xfrm>
        </p:spPr>
        <p:txBody>
          <a:bodyPr/>
          <a:lstStyle/>
          <a:p>
            <a:pPr algn="just">
              <a:spcBef>
                <a:spcPts val="0"/>
              </a:spcBef>
              <a:buNone/>
            </a:pPr>
            <a:endParaRPr lang="pl-PL" b="1" i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spcBef>
                <a:spcPts val="0"/>
              </a:spcBef>
              <a:buNone/>
            </a:pPr>
            <a:endParaRPr lang="pl-PL" b="1" i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spcBef>
                <a:spcPts val="0"/>
              </a:spcBef>
              <a:buNone/>
            </a:pPr>
            <a:r>
              <a:rPr lang="pl-PL" b="1" i="1" dirty="0" smtClean="0">
                <a:latin typeface="Bookman Old Style" pitchFamily="18" charset="0"/>
                <a:cs typeface="Andalus" pitchFamily="18" charset="-78"/>
              </a:rPr>
              <a:t>2. Powołanie   asystentów       rodzin   </a:t>
            </a:r>
          </a:p>
          <a:p>
            <a:pPr algn="just">
              <a:spcBef>
                <a:spcPts val="0"/>
              </a:spcBef>
              <a:buNone/>
            </a:pPr>
            <a:r>
              <a:rPr lang="pl-PL" b="1" i="1" dirty="0" smtClean="0">
                <a:latin typeface="Bookman Old Style" pitchFamily="18" charset="0"/>
                <a:cs typeface="Andalus" pitchFamily="18" charset="-78"/>
              </a:rPr>
              <a:t>    i koordynatorów pieczy zastępczej.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txBody>
          <a:bodyPr/>
          <a:lstStyle/>
          <a:p>
            <a:pPr>
              <a:buNone/>
            </a:pPr>
            <a:r>
              <a:rPr lang="pl-PL" b="1" i="1" dirty="0" smtClean="0">
                <a:latin typeface="Bookman Old Style" pitchFamily="18" charset="0"/>
              </a:rPr>
              <a:t>3. Zmiana nazewnictwa -                                            formy rodzinnej pieczy zastępczej :</a:t>
            </a:r>
          </a:p>
          <a:p>
            <a:pPr>
              <a:buNone/>
            </a:pPr>
            <a:endParaRPr lang="pl-PL" sz="2000" b="1" i="1" dirty="0" smtClean="0">
              <a:latin typeface="Bookman Old Style" pitchFamily="18" charset="0"/>
            </a:endParaRPr>
          </a:p>
          <a:p>
            <a:r>
              <a:rPr lang="pl-PL" b="1" i="1" dirty="0" smtClean="0">
                <a:latin typeface="Bookman Old Style" pitchFamily="18" charset="0"/>
              </a:rPr>
              <a:t>rodzina zastępcza</a:t>
            </a:r>
          </a:p>
          <a:p>
            <a:pPr>
              <a:buNone/>
            </a:pPr>
            <a:r>
              <a:rPr lang="pl-PL" i="1" dirty="0" smtClean="0">
                <a:latin typeface="Bookman Old Style" pitchFamily="18" charset="0"/>
              </a:rPr>
              <a:t>                - spokrewniona,</a:t>
            </a:r>
          </a:p>
          <a:p>
            <a:pPr>
              <a:buNone/>
            </a:pPr>
            <a:r>
              <a:rPr lang="pl-PL" i="1" dirty="0" smtClean="0">
                <a:latin typeface="Bookman Old Style" pitchFamily="18" charset="0"/>
              </a:rPr>
              <a:t>                - niezawodowa,</a:t>
            </a:r>
          </a:p>
          <a:p>
            <a:pPr algn="just">
              <a:buNone/>
            </a:pPr>
            <a:r>
              <a:rPr lang="pl-PL" i="1" dirty="0" smtClean="0">
                <a:latin typeface="Bookman Old Style" pitchFamily="18" charset="0"/>
              </a:rPr>
              <a:t>               - zawodowa, w tym zawodowa pełniąca funkcję pogotowia rodzinnego                   i zawodowa specjalistyczna;</a:t>
            </a:r>
          </a:p>
          <a:p>
            <a:pPr algn="just"/>
            <a:r>
              <a:rPr lang="pl-PL" b="1" i="1" dirty="0" smtClean="0">
                <a:latin typeface="Bookman Old Style" pitchFamily="18" charset="0"/>
              </a:rPr>
              <a:t>rodzinny dom dziecka.</a:t>
            </a:r>
          </a:p>
          <a:p>
            <a:endParaRPr lang="pl-P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yw pakietu Office">
  <a:themeElements>
    <a:clrScheme name="Wykusz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rzesileni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1389</TotalTime>
  <Words>551</Words>
  <Application>Microsoft Office PowerPoint</Application>
  <PresentationFormat>Pokaz na ekranie (4:3)</PresentationFormat>
  <Paragraphs>134</Paragraphs>
  <Slides>22</Slides>
  <Notes>5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22</vt:i4>
      </vt:variant>
    </vt:vector>
  </HeadingPairs>
  <TitlesOfParts>
    <vt:vector size="23" baseType="lpstr">
      <vt:lpstr>Motyw pakietu Office</vt:lpstr>
      <vt:lpstr>POWIATOWY PROGRAM WSPIERANIA RODZINY I SYSTEMU PIECZY ZASTĘPCZEJ                               NA LATA 2012-2015</vt:lpstr>
      <vt:lpstr>   „Rodzina wpływa na osobowość, kształtując losy jej członków.                                   Jeśli jej kondycja pogarsza się, wpływa to destrukcyjnie                             na funkcjonowanie nie tylko jednostki, ale również społeczeństwa.” </vt:lpstr>
      <vt:lpstr>Slajd 3</vt:lpstr>
      <vt:lpstr>Slajd 4</vt:lpstr>
      <vt:lpstr>Slajd 5</vt:lpstr>
      <vt:lpstr>Slajd 6</vt:lpstr>
      <vt:lpstr>Slajd 7</vt:lpstr>
      <vt:lpstr>Slajd 8</vt:lpstr>
      <vt:lpstr>Slajd 9</vt:lpstr>
      <vt:lpstr>Slajd 10</vt:lpstr>
      <vt:lpstr>Podział pracy z rodziną zastępczą- PCPR</vt:lpstr>
      <vt:lpstr>Slajd 12</vt:lpstr>
      <vt:lpstr>Slajd 13</vt:lpstr>
      <vt:lpstr>ZABEZPIECZENIE FINANSOWE W RAMACH POMOCY DZIECKU                   I RODZINIE NA 2012 R. W POWIECIE BRZESKIM c.d. :</vt:lpstr>
      <vt:lpstr>Podział kompetencji między samorządami struktura- zakres obowiązków </vt:lpstr>
      <vt:lpstr>Slajd 16</vt:lpstr>
      <vt:lpstr>Cele szczegółowe</vt:lpstr>
      <vt:lpstr>Slajd 18</vt:lpstr>
      <vt:lpstr>Slajd 19</vt:lpstr>
      <vt:lpstr>Slajd 20</vt:lpstr>
      <vt:lpstr>Slajd 21</vt:lpstr>
      <vt:lpstr>Slajd 22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POWIATOWY PROGRAM WSPIERANIA RODZINY I SYSTEMU PIECZY ZASTĘPCZEJ                               NA LATA 2012-2015</dc:title>
  <dc:creator>Kamil</dc:creator>
  <cp:lastModifiedBy>Your User Name</cp:lastModifiedBy>
  <cp:revision>164</cp:revision>
  <dcterms:created xsi:type="dcterms:W3CDTF">2012-01-22T00:41:55Z</dcterms:created>
  <dcterms:modified xsi:type="dcterms:W3CDTF">2012-02-08T08:01:04Z</dcterms:modified>
</cp:coreProperties>
</file>

<file path=docProps/thumbnail.jpeg>
</file>